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bin" ContentType="application/vnd.openxmlformats-officedocument.oleObject"/>
  <Override PartName="/ppt/notesSlides/notesSlide16.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17.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8.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9.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notesSlides/notesSlide21.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16.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1491" r:id="rId2"/>
    <p:sldId id="1493" r:id="rId3"/>
    <p:sldId id="1492" r:id="rId4"/>
    <p:sldId id="1601" r:id="rId5"/>
    <p:sldId id="1602" r:id="rId6"/>
    <p:sldId id="1564" r:id="rId7"/>
    <p:sldId id="1495" r:id="rId8"/>
    <p:sldId id="1595" r:id="rId9"/>
    <p:sldId id="1596" r:id="rId10"/>
    <p:sldId id="1597" r:id="rId11"/>
    <p:sldId id="1598" r:id="rId12"/>
    <p:sldId id="1496" r:id="rId13"/>
    <p:sldId id="1603" r:id="rId14"/>
    <p:sldId id="1604" r:id="rId15"/>
    <p:sldId id="1497" r:id="rId16"/>
    <p:sldId id="1498" r:id="rId17"/>
    <p:sldId id="1499" r:id="rId18"/>
    <p:sldId id="1600" r:id="rId19"/>
    <p:sldId id="1500" r:id="rId20"/>
    <p:sldId id="1599" r:id="rId21"/>
    <p:sldId id="1565" r:id="rId22"/>
    <p:sldId id="1502" r:id="rId23"/>
    <p:sldId id="1503" r:id="rId24"/>
    <p:sldId id="1504" r:id="rId25"/>
    <p:sldId id="1505" r:id="rId26"/>
    <p:sldId id="1586" r:id="rId27"/>
    <p:sldId id="1587" r:id="rId28"/>
    <p:sldId id="1588" r:id="rId29"/>
    <p:sldId id="1589" r:id="rId30"/>
    <p:sldId id="1590" r:id="rId31"/>
    <p:sldId id="1591" r:id="rId32"/>
    <p:sldId id="1566" r:id="rId33"/>
    <p:sldId id="1512" r:id="rId34"/>
    <p:sldId id="1524" r:id="rId35"/>
    <p:sldId id="1526" r:id="rId36"/>
    <p:sldId id="1527" r:id="rId37"/>
    <p:sldId id="1585" r:id="rId38"/>
    <p:sldId id="1624" r:id="rId39"/>
    <p:sldId id="1612" r:id="rId40"/>
    <p:sldId id="1613" r:id="rId41"/>
    <p:sldId id="1614" r:id="rId42"/>
    <p:sldId id="1615" r:id="rId43"/>
    <p:sldId id="1616" r:id="rId44"/>
    <p:sldId id="1528" r:id="rId45"/>
    <p:sldId id="1609" r:id="rId46"/>
    <p:sldId id="1610" r:id="rId47"/>
    <p:sldId id="1611" r:id="rId48"/>
    <p:sldId id="1529" r:id="rId49"/>
    <p:sldId id="1617" r:id="rId50"/>
    <p:sldId id="1593" r:id="rId51"/>
    <p:sldId id="1531" r:id="rId52"/>
    <p:sldId id="1623" r:id="rId53"/>
    <p:sldId id="1534" r:id="rId54"/>
    <p:sldId id="1608" r:id="rId55"/>
    <p:sldId id="1535" r:id="rId56"/>
    <p:sldId id="1580" r:id="rId57"/>
    <p:sldId id="1582" r:id="rId58"/>
    <p:sldId id="1583" r:id="rId59"/>
    <p:sldId id="1618" r:id="rId60"/>
    <p:sldId id="1619" r:id="rId61"/>
    <p:sldId id="1620" r:id="rId62"/>
    <p:sldId id="1621" r:id="rId63"/>
    <p:sldId id="1622" r:id="rId64"/>
    <p:sldId id="1584" r:id="rId65"/>
    <p:sldId id="1538" r:id="rId66"/>
    <p:sldId id="1539" r:id="rId67"/>
    <p:sldId id="1625" r:id="rId68"/>
    <p:sldId id="1545" r:id="rId69"/>
    <p:sldId id="1546" r:id="rId70"/>
    <p:sldId id="1547" r:id="rId71"/>
    <p:sldId id="1548" r:id="rId72"/>
    <p:sldId id="1592" r:id="rId73"/>
    <p:sldId id="1567" r:id="rId74"/>
    <p:sldId id="1568" r:id="rId75"/>
    <p:sldId id="1574" r:id="rId76"/>
    <p:sldId id="1575" r:id="rId77"/>
    <p:sldId id="1605" r:id="rId78"/>
    <p:sldId id="1606" r:id="rId79"/>
    <p:sldId id="1576" r:id="rId80"/>
    <p:sldId id="1577" r:id="rId81"/>
    <p:sldId id="1578" r:id="rId82"/>
    <p:sldId id="1550" r:id="rId83"/>
    <p:sldId id="1551" r:id="rId84"/>
    <p:sldId id="1607" r:id="rId85"/>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3115" autoAdjust="0"/>
  </p:normalViewPr>
  <p:slideViewPr>
    <p:cSldViewPr snapToGrid="0">
      <p:cViewPr varScale="1">
        <p:scale>
          <a:sx n="76" d="100"/>
          <a:sy n="76" d="100"/>
        </p:scale>
        <p:origin x="-264" y="-112"/>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interSettings" Target="printerSettings/printerSettings1.bin"/><Relationship Id="rId88" Type="http://schemas.openxmlformats.org/officeDocument/2006/relationships/commentAuthors" Target="commentAuthors.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1" Type="http://schemas.openxmlformats.org/officeDocument/2006/relationships/image" Target="../media/image18.wmf"/><Relationship Id="rId2"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 Id="rId3"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6.wmf"/><Relationship Id="rId4" Type="http://schemas.openxmlformats.org/officeDocument/2006/relationships/image" Target="../media/image77.wmf"/><Relationship Id="rId5" Type="http://schemas.openxmlformats.org/officeDocument/2006/relationships/image" Target="../media/image78.wmf"/><Relationship Id="rId6" Type="http://schemas.openxmlformats.org/officeDocument/2006/relationships/image" Target="../media/image79.wmf"/><Relationship Id="rId1" Type="http://schemas.openxmlformats.org/officeDocument/2006/relationships/image" Target="../media/image74.wmf"/><Relationship Id="rId2"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2/19/19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latin typeface="Times New Roman" panose="02020603050405020304" pitchFamily="18" charset="0"/>
              </a:rPr>
              <a:pPr/>
              <a:t>1</a:t>
            </a:fld>
            <a:endParaRPr lang="en-US" altLang="en-US" sz="120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4113854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1366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21</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194166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4027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307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3289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26</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6148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27</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99138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1329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6251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86176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1788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6547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32</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298818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MK 09/09/05: Wiki has dimensionality reduction as feature extraction (PCA) and feature subset selection. It states both wavelet transforms and PCA as forms of data compression. It does not have any pages for "</a:t>
            </a:r>
            <a:r>
              <a:rPr lang="en-US" altLang="en-US" dirty="0" err="1" smtClean="0"/>
              <a:t>numerosity</a:t>
            </a:r>
            <a:r>
              <a:rPr lang="en-US" altLang="en-US" dirty="0" smtClean="0"/>
              <a:t> reduction". We claim there are many different ways to organize data reduction strategies, which is true, so this presentation below should be OK. Let’s discuss.</a:t>
            </a:r>
          </a:p>
          <a:p>
            <a:endParaRPr lang="en-US" altLang="en-US" dirty="0" smtClean="0"/>
          </a:p>
        </p:txBody>
      </p:sp>
    </p:spTree>
    <p:extLst>
      <p:ext uri="{BB962C8B-B14F-4D97-AF65-F5344CB8AC3E}">
        <p14:creationId xmlns:p14="http://schemas.microsoft.com/office/powerpoint/2010/main" val="556242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34</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91775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89342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7415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72467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40</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4646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smtClean="0"/>
          </a:p>
        </p:txBody>
      </p:sp>
    </p:spTree>
    <p:extLst>
      <p:ext uri="{BB962C8B-B14F-4D97-AF65-F5344CB8AC3E}">
        <p14:creationId xmlns:p14="http://schemas.microsoft.com/office/powerpoint/2010/main" val="1804990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251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28500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43</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504155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Removed 09/09/10: V-optimal: with the least </a:t>
            </a:r>
            <a:r>
              <a:rPr lang="en-US" altLang="en-US" i="1" smtClean="0"/>
              <a:t>histogram variance</a:t>
            </a:r>
            <a:r>
              <a:rPr lang="en-US" altLang="en-US" smtClean="0"/>
              <a:t> (weighted sum of the original values that each bucket represents)</a:t>
            </a:r>
          </a:p>
        </p:txBody>
      </p:sp>
    </p:spTree>
    <p:extLst>
      <p:ext uri="{BB962C8B-B14F-4D97-AF65-F5344CB8AC3E}">
        <p14:creationId xmlns:p14="http://schemas.microsoft.com/office/powerpoint/2010/main" val="3421215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40986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12000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42761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53</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4524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55</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PCA and Wavelet are forms of data compression also.</a:t>
            </a:r>
          </a:p>
          <a:p>
            <a:endParaRPr lang="en-US" altLang="en-US" smtClean="0"/>
          </a:p>
        </p:txBody>
      </p:sp>
    </p:spTree>
    <p:extLst>
      <p:ext uri="{BB962C8B-B14F-4D97-AF65-F5344CB8AC3E}">
        <p14:creationId xmlns:p14="http://schemas.microsoft.com/office/powerpoint/2010/main" val="546310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2755DD-9889-4F33-800F-1E3B31C0DE02}" type="slidenum">
              <a:rPr lang="en-US" altLang="en-US" sz="1200">
                <a:latin typeface="Times New Roman" panose="02020603050405020304" pitchFamily="18" charset="0"/>
              </a:rPr>
              <a:pPr algn="r"/>
              <a:t>56</a:t>
            </a:fld>
            <a:endParaRPr lang="en-US" altLang="en-US" sz="12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346075" y="698500"/>
            <a:ext cx="6192838" cy="3484563"/>
          </a:xfrm>
          <a:ln/>
        </p:spPr>
      </p:sp>
      <p:sp>
        <p:nvSpPr>
          <p:cNvPr id="9728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37428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6</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2054225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599DB98-8E1E-4561-9434-4C0F41ADA282}" type="slidenum">
              <a:rPr lang="en-US" altLang="en-US" sz="1200">
                <a:latin typeface="Times New Roman" panose="02020603050405020304" pitchFamily="18" charset="0"/>
              </a:rPr>
              <a:pPr algn="r"/>
              <a:t>57</a:t>
            </a:fld>
            <a:endParaRPr lang="en-US" altLang="en-US"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07716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B8CD566B-770C-4F48-87D0-3EA1E6CED097}" type="slidenum">
              <a:rPr lang="en-US" altLang="en-US" sz="1200">
                <a:latin typeface="Times New Roman" panose="02020603050405020304" pitchFamily="18" charset="0"/>
              </a:rPr>
              <a:pPr algn="r"/>
              <a:t>58</a:t>
            </a:fld>
            <a:endParaRPr lang="en-US" altLang="en-US"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344488" y="698500"/>
            <a:ext cx="6192837" cy="3484563"/>
          </a:xfrm>
          <a:ln/>
        </p:spPr>
      </p:sp>
      <p:sp>
        <p:nvSpPr>
          <p:cNvPr id="100356" name="Rectangle 3"/>
          <p:cNvSpPr>
            <a:spLocks noGrp="1" noChangeArrowheads="1"/>
          </p:cNvSpPr>
          <p:nvPr>
            <p:ph type="body" idx="1"/>
          </p:nvPr>
        </p:nvSpPr>
        <p:spPr>
          <a:xfrm>
            <a:off x="688975" y="4416425"/>
            <a:ext cx="5503863"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54717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33E6D2-08D1-414A-AE4C-235B6B162EB0}" type="slidenum">
              <a:rPr lang="en-US" altLang="en-US" sz="1200">
                <a:latin typeface="Times New Roman" panose="02020603050405020304" pitchFamily="18" charset="0"/>
              </a:rPr>
              <a:pPr algn="r"/>
              <a:t>59</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341313" y="696913"/>
            <a:ext cx="6197600" cy="34861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13" tIns="46406" rIns="92813" bIns="46406"/>
          <a:lstStyle/>
          <a:p>
            <a:endParaRPr lang="en-US" altLang="en-US" smtClean="0"/>
          </a:p>
        </p:txBody>
      </p:sp>
    </p:spTree>
    <p:extLst>
      <p:ext uri="{BB962C8B-B14F-4D97-AF65-F5344CB8AC3E}">
        <p14:creationId xmlns:p14="http://schemas.microsoft.com/office/powerpoint/2010/main" val="22920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33E6D2-08D1-414A-AE4C-235B6B162EB0}" type="slidenum">
              <a:rPr lang="en-US" altLang="en-US" sz="1200">
                <a:latin typeface="Times New Roman" panose="02020603050405020304" pitchFamily="18" charset="0"/>
              </a:rPr>
              <a:pPr algn="r"/>
              <a:t>60</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341313" y="696913"/>
            <a:ext cx="6197600" cy="34861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13" tIns="46406" rIns="92813" bIns="46406"/>
          <a:lstStyle/>
          <a:p>
            <a:endParaRPr lang="en-US" altLang="en-US" smtClean="0"/>
          </a:p>
        </p:txBody>
      </p:sp>
    </p:spTree>
    <p:extLst>
      <p:ext uri="{BB962C8B-B14F-4D97-AF65-F5344CB8AC3E}">
        <p14:creationId xmlns:p14="http://schemas.microsoft.com/office/powerpoint/2010/main" val="2292018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33E6D2-08D1-414A-AE4C-235B6B162EB0}" type="slidenum">
              <a:rPr lang="en-US" altLang="en-US" sz="1200">
                <a:latin typeface="Times New Roman" panose="02020603050405020304" pitchFamily="18" charset="0"/>
              </a:rPr>
              <a:pPr algn="r"/>
              <a:t>61</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341313" y="696913"/>
            <a:ext cx="6197600" cy="34861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13" tIns="46406" rIns="92813" bIns="46406"/>
          <a:lstStyle/>
          <a:p>
            <a:endParaRPr lang="en-US" altLang="en-US" smtClean="0"/>
          </a:p>
        </p:txBody>
      </p:sp>
    </p:spTree>
    <p:extLst>
      <p:ext uri="{BB962C8B-B14F-4D97-AF65-F5344CB8AC3E}">
        <p14:creationId xmlns:p14="http://schemas.microsoft.com/office/powerpoint/2010/main" val="2292018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33E6D2-08D1-414A-AE4C-235B6B162EB0}" type="slidenum">
              <a:rPr lang="en-US" altLang="en-US" sz="1200">
                <a:latin typeface="Times New Roman" panose="02020603050405020304" pitchFamily="18" charset="0"/>
              </a:rPr>
              <a:pPr algn="r"/>
              <a:t>64</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341313" y="696913"/>
            <a:ext cx="6197600" cy="34861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13" tIns="46406" rIns="92813" bIns="46406"/>
          <a:lstStyle/>
          <a:p>
            <a:endParaRPr lang="en-US" altLang="en-US" smtClean="0"/>
          </a:p>
        </p:txBody>
      </p:sp>
    </p:spTree>
    <p:extLst>
      <p:ext uri="{BB962C8B-B14F-4D97-AF65-F5344CB8AC3E}">
        <p14:creationId xmlns:p14="http://schemas.microsoft.com/office/powerpoint/2010/main" val="22920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65</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15547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5801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68</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556354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99679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76776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Should we briefly introduce ontology?  Ontology has been used extensively in bio-medical data warehouses.  -- JP</a:t>
            </a:r>
          </a:p>
          <a:p>
            <a:endParaRPr lang="en-US" altLang="en-US" smtClean="0"/>
          </a:p>
          <a:p>
            <a:r>
              <a:rPr lang="en-US" altLang="en-US" smtClean="0"/>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9661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72</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3129757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73</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74</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1197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10638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720490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38196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81</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1789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23340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FBA2534-0C03-4707-81B7-A360E1641F7D}"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5259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82579E9-3F3F-4FD3-B897-69BA35C5E955}" type="slidenum">
              <a:rPr lang="en-US" altLang="en-US" sz="1200">
                <a:latin typeface="Times New Roman" panose="02020603050405020304" pitchFamily="18" charset="0"/>
              </a:rPr>
              <a:pPr/>
              <a:t>83</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MK 08.11.02: This needs to be updated to reflect changes.</a:t>
            </a:r>
          </a:p>
        </p:txBody>
      </p:sp>
    </p:spTree>
    <p:extLst>
      <p:ext uri="{BB962C8B-B14F-4D97-AF65-F5344CB8AC3E}">
        <p14:creationId xmlns:p14="http://schemas.microsoft.com/office/powerpoint/2010/main" val="3597770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9317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16</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64909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931774"/>
      </p:ext>
    </p:extLst>
  </p:cSld>
  <p:clrMapOvr>
    <a:masterClrMapping/>
  </p:clrMapOvr>
  <p:transition xmlns:p14="http://schemas.microsoft.com/office/powerpoint/2010/mai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5477F8B6-2CB6-4CBB-AEEC-8D419CC7BC39}" type="datetime1">
              <a:rPr lang="en-US"/>
              <a:pPr>
                <a:defRPr/>
              </a:pPr>
              <a:t>2/19/19</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D6D49F36-C8F3-478C-A5E9-92DC3A3C4FCD}" type="slidenum">
              <a:rPr lang="en-US" altLang="en-US"/>
              <a:pPr/>
              <a:t>‹#›</a:t>
            </a:fld>
            <a:endParaRPr lang="en-US" altLang="en-US"/>
          </a:p>
        </p:txBody>
      </p:sp>
    </p:spTree>
    <p:extLst>
      <p:ext uri="{BB962C8B-B14F-4D97-AF65-F5344CB8AC3E}">
        <p14:creationId xmlns:p14="http://schemas.microsoft.com/office/powerpoint/2010/main" val="470190319"/>
      </p:ext>
    </p:extLst>
  </p:cSld>
  <p:clrMapOvr>
    <a:masterClrMapping/>
  </p:clrMapOvr>
  <p:transition xmlns:p14="http://schemas.microsoft.com/office/powerpoint/2010/mai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4A3340F1-22A0-4D8A-B95A-A16B5E3981EA}" type="datetime1">
              <a:rPr lang="en-US"/>
              <a:pPr>
                <a:defRPr/>
              </a:pPr>
              <a:t>2/19/19</a:t>
            </a:fld>
            <a:endParaRPr lang="en-US"/>
          </a:p>
        </p:txBody>
      </p:sp>
      <p:sp>
        <p:nvSpPr>
          <p:cNvPr id="7"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8"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2F2092A6-C17E-462F-8304-AC9951AEAED0}" type="slidenum">
              <a:rPr lang="en-US" altLang="en-US"/>
              <a:pPr/>
              <a:t>‹#›</a:t>
            </a:fld>
            <a:endParaRPr lang="en-US" altLang="en-US"/>
          </a:p>
        </p:txBody>
      </p:sp>
    </p:spTree>
    <p:extLst>
      <p:ext uri="{BB962C8B-B14F-4D97-AF65-F5344CB8AC3E}">
        <p14:creationId xmlns:p14="http://schemas.microsoft.com/office/powerpoint/2010/main" val="620031243"/>
      </p:ext>
    </p:extLst>
  </p:cSld>
  <p:clrMapOvr>
    <a:masterClrMapping/>
  </p:clrMapOvr>
  <p:transition xmlns:p14="http://schemas.microsoft.com/office/powerpoint/2010/mai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8" r:id="rId3"/>
    <p:sldLayoutId id="2147483679" r:id="rId4"/>
    <p:sldLayoutId id="2147483680" r:id="rId5"/>
  </p:sldLayoutIdLst>
  <p:timing>
    <p:tnLst>
      <p:par>
        <p:cTn xmlns:p14="http://schemas.microsoft.com/office/powerpoint/2010/mai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7.w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2.bin"/><Relationship Id="rId5" Type="http://schemas.openxmlformats.org/officeDocument/2006/relationships/image" Target="../media/image18.wmf"/><Relationship Id="rId6" Type="http://schemas.openxmlformats.org/officeDocument/2006/relationships/oleObject" Target="../embeddings/oleObject3.bin"/><Relationship Id="rId7" Type="http://schemas.openxmlformats.org/officeDocument/2006/relationships/image" Target="../media/image19.wmf"/><Relationship Id="rId8" Type="http://schemas.openxmlformats.org/officeDocument/2006/relationships/oleObject" Target="../embeddings/oleObject4.bin"/><Relationship Id="rId9" Type="http://schemas.openxmlformats.org/officeDocument/2006/relationships/image" Target="../media/image20.wmf"/><Relationship Id="rId10" Type="http://schemas.openxmlformats.org/officeDocument/2006/relationships/oleObject" Target="../embeddings/oleObject5.bin"/><Relationship Id="rId11"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bin"/><Relationship Id="rId5" Type="http://schemas.openxmlformats.org/officeDocument/2006/relationships/image" Target="../media/image22.wmf"/><Relationship Id="rId6" Type="http://schemas.openxmlformats.org/officeDocument/2006/relationships/oleObject" Target="../embeddings/oleObject7.bin"/><Relationship Id="rId7" Type="http://schemas.openxmlformats.org/officeDocument/2006/relationships/image" Target="../media/image23.wmf"/><Relationship Id="rId8" Type="http://schemas.openxmlformats.org/officeDocument/2006/relationships/oleObject" Target="../embeddings/oleObject8.bin"/><Relationship Id="rId9" Type="http://schemas.openxmlformats.org/officeDocument/2006/relationships/image" Target="../media/image24.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9.bin"/><Relationship Id="rId5" Type="http://schemas.openxmlformats.org/officeDocument/2006/relationships/image" Target="../media/image22.wmf"/><Relationship Id="rId6" Type="http://schemas.openxmlformats.org/officeDocument/2006/relationships/oleObject" Target="../embeddings/oleObject10.bin"/><Relationship Id="rId7" Type="http://schemas.openxmlformats.org/officeDocument/2006/relationships/image" Target="../media/image25.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1.bin"/><Relationship Id="rId5" Type="http://schemas.openxmlformats.org/officeDocument/2006/relationships/image" Target="../media/image26.wmf"/><Relationship Id="rId6" Type="http://schemas.openxmlformats.org/officeDocument/2006/relationships/oleObject" Target="../embeddings/oleObject12.bin"/><Relationship Id="rId7" Type="http://schemas.openxmlformats.org/officeDocument/2006/relationships/image" Target="../media/image27.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3.bin"/><Relationship Id="rId5" Type="http://schemas.openxmlformats.org/officeDocument/2006/relationships/image" Target="../media/image28.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4.bin"/><Relationship Id="rId5" Type="http://schemas.openxmlformats.org/officeDocument/2006/relationships/image" Target="../media/image29.wmf"/><Relationship Id="rId6" Type="http://schemas.openxmlformats.org/officeDocument/2006/relationships/oleObject" Target="../embeddings/oleObject15.bin"/><Relationship Id="rId7" Type="http://schemas.openxmlformats.org/officeDocument/2006/relationships/image" Target="../media/image30.wmf"/><Relationship Id="rId8" Type="http://schemas.openxmlformats.org/officeDocument/2006/relationships/image" Target="../media/image31.emf"/><Relationship Id="rId9" Type="http://schemas.openxmlformats.org/officeDocument/2006/relationships/image" Target="../media/image3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6.bin"/><Relationship Id="rId5" Type="http://schemas.openxmlformats.org/officeDocument/2006/relationships/image" Target="../media/image4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tif"/><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11" Type="http://schemas.openxmlformats.org/officeDocument/2006/relationships/image" Target="../media/image77.wmf"/><Relationship Id="rId12" Type="http://schemas.openxmlformats.org/officeDocument/2006/relationships/oleObject" Target="../embeddings/oleObject21.bin"/><Relationship Id="rId13" Type="http://schemas.openxmlformats.org/officeDocument/2006/relationships/image" Target="../media/image78.wmf"/><Relationship Id="rId14" Type="http://schemas.openxmlformats.org/officeDocument/2006/relationships/oleObject" Target="../embeddings/oleObject22.bin"/><Relationship Id="rId15" Type="http://schemas.openxmlformats.org/officeDocument/2006/relationships/image" Target="../media/image79.wmf"/><Relationship Id="rId1" Type="http://schemas.openxmlformats.org/officeDocument/2006/relationships/vmlDrawing" Target="../drawings/vmlDrawing9.vml"/><Relationship Id="rId2" Type="http://schemas.openxmlformats.org/officeDocument/2006/relationships/slideLayout" Target="../slideLayouts/slideLayout5.xml"/><Relationship Id="rId3" Type="http://schemas.openxmlformats.org/officeDocument/2006/relationships/notesSlide" Target="../notesSlides/notesSlide47.xml"/><Relationship Id="rId4" Type="http://schemas.openxmlformats.org/officeDocument/2006/relationships/oleObject" Target="../embeddings/oleObject17.bin"/><Relationship Id="rId5" Type="http://schemas.openxmlformats.org/officeDocument/2006/relationships/image" Target="../media/image74.wmf"/><Relationship Id="rId6" Type="http://schemas.openxmlformats.org/officeDocument/2006/relationships/oleObject" Target="../embeddings/oleObject18.bin"/><Relationship Id="rId7" Type="http://schemas.openxmlformats.org/officeDocument/2006/relationships/image" Target="../media/image75.wmf"/><Relationship Id="rId8" Type="http://schemas.openxmlformats.org/officeDocument/2006/relationships/oleObject" Target="../embeddings/oleObject19.bin"/><Relationship Id="rId9" Type="http://schemas.openxmlformats.org/officeDocument/2006/relationships/image" Target="../media/image76.wmf"/><Relationship Id="rId10" Type="http://schemas.openxmlformats.org/officeDocument/2006/relationships/oleObject" Target="../embeddings/oleObject20.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file://localhost/Users/awais/Documents/Courses/Data%20mining/my%20DM/03withslides03_ChiMerge_Example.pdf" TargetMode="Externa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courses.cs.uiuc.edu/~cs491han/papers/dasu02.pd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smtClean="0"/>
              <a:t>Data </a:t>
            </a:r>
            <a:r>
              <a:rPr lang="en-US" altLang="en-US" dirty="0"/>
              <a:t>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6044511" y="1239247"/>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Tree>
    <p:extLst>
      <p:ext uri="{BB962C8B-B14F-4D97-AF65-F5344CB8AC3E}">
        <p14:creationId xmlns:p14="http://schemas.microsoft.com/office/powerpoint/2010/main" val="177659206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998" y="1385460"/>
            <a:ext cx="11743810" cy="4858588"/>
          </a:xfrm>
          <a:prstGeom prst="rect">
            <a:avLst/>
          </a:prstGeom>
        </p:spPr>
      </p:pic>
    </p:spTree>
    <p:extLst>
      <p:ext uri="{BB962C8B-B14F-4D97-AF65-F5344CB8AC3E}">
        <p14:creationId xmlns:p14="http://schemas.microsoft.com/office/powerpoint/2010/main" val="41691057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0983" y="1537850"/>
            <a:ext cx="11589735" cy="4699612"/>
          </a:xfrm>
          <a:prstGeom prst="rect">
            <a:avLst/>
          </a:prstGeom>
        </p:spPr>
      </p:pic>
      <p:pic>
        <p:nvPicPr>
          <p:cNvPr id="5" name="Picture 4"/>
          <p:cNvPicPr>
            <a:picLocks noChangeAspect="1"/>
          </p:cNvPicPr>
          <p:nvPr/>
        </p:nvPicPr>
        <p:blipFill>
          <a:blip r:embed="rId3"/>
          <a:stretch>
            <a:fillRect/>
          </a:stretch>
        </p:blipFill>
        <p:spPr>
          <a:xfrm>
            <a:off x="959028" y="332503"/>
            <a:ext cx="9972861" cy="395709"/>
          </a:xfrm>
          <a:prstGeom prst="rect">
            <a:avLst/>
          </a:prstGeom>
        </p:spPr>
      </p:pic>
    </p:spTree>
    <p:extLst>
      <p:ext uri="{BB962C8B-B14F-4D97-AF65-F5344CB8AC3E}">
        <p14:creationId xmlns:p14="http://schemas.microsoft.com/office/powerpoint/2010/main" val="13028414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smtClean="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smtClean="0"/>
              <a:t>Equipment </a:t>
            </a:r>
            <a:r>
              <a:rPr lang="en-US" altLang="en-US" sz="2400" dirty="0"/>
              <a:t>malfunction</a:t>
            </a:r>
          </a:p>
          <a:p>
            <a:pPr lvl="1" eaLnBrk="1" hangingPunct="1">
              <a:lnSpc>
                <a:spcPct val="110000"/>
              </a:lnSpc>
            </a:pPr>
            <a:r>
              <a:rPr lang="en-US" altLang="en-US" sz="2400" dirty="0" smtClean="0"/>
              <a:t>Inconsistent </a:t>
            </a:r>
            <a:r>
              <a:rPr lang="en-US" altLang="en-US" sz="2400" dirty="0"/>
              <a:t>with other recorded data and thus deleted</a:t>
            </a:r>
          </a:p>
          <a:p>
            <a:pPr lvl="1" eaLnBrk="1" hangingPunct="1">
              <a:lnSpc>
                <a:spcPct val="110000"/>
              </a:lnSpc>
            </a:pPr>
            <a:r>
              <a:rPr lang="en-US" altLang="en-US" sz="2400" dirty="0" smtClean="0"/>
              <a:t>Data were not </a:t>
            </a:r>
            <a:r>
              <a:rPr lang="en-US" altLang="en-US" sz="2400" dirty="0"/>
              <a:t>entered due to misunderstanding</a:t>
            </a:r>
          </a:p>
          <a:p>
            <a:pPr lvl="1" eaLnBrk="1" hangingPunct="1">
              <a:lnSpc>
                <a:spcPct val="110000"/>
              </a:lnSpc>
            </a:pPr>
            <a:r>
              <a:rPr lang="en-US" altLang="en-US" sz="2400" dirty="0" smtClean="0"/>
              <a:t>Certain </a:t>
            </a:r>
            <a:r>
              <a:rPr lang="en-US" altLang="en-US" sz="2400" dirty="0"/>
              <a:t>data may not be considered important at the time of entry</a:t>
            </a:r>
          </a:p>
          <a:p>
            <a:pPr lvl="1" eaLnBrk="1" hangingPunct="1">
              <a:lnSpc>
                <a:spcPct val="110000"/>
              </a:lnSpc>
            </a:pPr>
            <a:r>
              <a:rPr lang="en-US" altLang="en-US" sz="2400" dirty="0" smtClean="0"/>
              <a:t>Did not </a:t>
            </a:r>
            <a:r>
              <a:rPr lang="en-US" altLang="en-US" sz="2400" dirty="0"/>
              <a:t>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Missing data</a:t>
            </a:r>
            <a:endParaRPr lang="en-US" dirty="0"/>
          </a:p>
        </p:txBody>
      </p:sp>
      <p:pic>
        <p:nvPicPr>
          <p:cNvPr id="4" name="Picture 3"/>
          <p:cNvPicPr>
            <a:picLocks noChangeAspect="1"/>
          </p:cNvPicPr>
          <p:nvPr/>
        </p:nvPicPr>
        <p:blipFill>
          <a:blip r:embed="rId2"/>
          <a:stretch>
            <a:fillRect/>
          </a:stretch>
        </p:blipFill>
        <p:spPr>
          <a:xfrm>
            <a:off x="0" y="1161660"/>
            <a:ext cx="4546002" cy="3714792"/>
          </a:xfrm>
          <a:prstGeom prst="rect">
            <a:avLst/>
          </a:prstGeom>
        </p:spPr>
      </p:pic>
      <p:sp>
        <p:nvSpPr>
          <p:cNvPr id="5" name="TextBox 4"/>
          <p:cNvSpPr txBox="1"/>
          <p:nvPr/>
        </p:nvSpPr>
        <p:spPr>
          <a:xfrm>
            <a:off x="423297" y="4547171"/>
            <a:ext cx="1483255" cy="384721"/>
          </a:xfrm>
          <a:prstGeom prst="rect">
            <a:avLst/>
          </a:prstGeom>
          <a:noFill/>
        </p:spPr>
        <p:txBody>
          <a:bodyPr wrap="none" rtlCol="0">
            <a:spAutoFit/>
          </a:bodyPr>
          <a:lstStyle/>
          <a:p>
            <a:r>
              <a:rPr lang="en-US" dirty="0" smtClean="0"/>
              <a:t>Interpolation</a:t>
            </a:r>
            <a:endParaRPr lang="en-US" dirty="0"/>
          </a:p>
        </p:txBody>
      </p:sp>
      <p:pic>
        <p:nvPicPr>
          <p:cNvPr id="6" name="Picture 5"/>
          <p:cNvPicPr>
            <a:picLocks noChangeAspect="1"/>
          </p:cNvPicPr>
          <p:nvPr/>
        </p:nvPicPr>
        <p:blipFill>
          <a:blip r:embed="rId3"/>
          <a:stretch>
            <a:fillRect/>
          </a:stretch>
        </p:blipFill>
        <p:spPr>
          <a:xfrm>
            <a:off x="4626653" y="954342"/>
            <a:ext cx="6932497" cy="3059713"/>
          </a:xfrm>
          <a:prstGeom prst="rect">
            <a:avLst/>
          </a:prstGeom>
        </p:spPr>
      </p:pic>
      <p:pic>
        <p:nvPicPr>
          <p:cNvPr id="7" name="Picture 6"/>
          <p:cNvPicPr>
            <a:picLocks noChangeAspect="1"/>
          </p:cNvPicPr>
          <p:nvPr/>
        </p:nvPicPr>
        <p:blipFill>
          <a:blip r:embed="rId4"/>
          <a:stretch>
            <a:fillRect/>
          </a:stretch>
        </p:blipFill>
        <p:spPr>
          <a:xfrm>
            <a:off x="5895125" y="4073592"/>
            <a:ext cx="5659942" cy="2784408"/>
          </a:xfrm>
          <a:prstGeom prst="rect">
            <a:avLst/>
          </a:prstGeom>
        </p:spPr>
      </p:pic>
    </p:spTree>
    <p:extLst>
      <p:ext uri="{BB962C8B-B14F-4D97-AF65-F5344CB8AC3E}">
        <p14:creationId xmlns:p14="http://schemas.microsoft.com/office/powerpoint/2010/main" val="3190147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6977" y="-28782"/>
            <a:ext cx="9203284" cy="6902463"/>
          </a:xfrm>
          <a:prstGeom prst="rect">
            <a:avLst/>
          </a:prstGeom>
        </p:spPr>
      </p:pic>
      <p:sp>
        <p:nvSpPr>
          <p:cNvPr id="5" name="TextBox 4"/>
          <p:cNvSpPr txBox="1"/>
          <p:nvPr/>
        </p:nvSpPr>
        <p:spPr>
          <a:xfrm>
            <a:off x="8988292" y="3506821"/>
            <a:ext cx="3203708" cy="3016211"/>
          </a:xfrm>
          <a:prstGeom prst="rect">
            <a:avLst/>
          </a:prstGeom>
          <a:solidFill>
            <a:srgbClr val="E48312"/>
          </a:solidFill>
        </p:spPr>
        <p:txBody>
          <a:bodyPr wrap="square" rtlCol="0">
            <a:spAutoFit/>
          </a:bodyPr>
          <a:lstStyle/>
          <a:p>
            <a:r>
              <a:rPr lang="en-US" dirty="0" smtClean="0"/>
              <a:t>COOL appears 4 times</a:t>
            </a:r>
          </a:p>
          <a:p>
            <a:endParaRPr lang="en-US" dirty="0"/>
          </a:p>
          <a:p>
            <a:r>
              <a:rPr lang="en-US" dirty="0" smtClean="0"/>
              <a:t>3 times COOL appears with 20</a:t>
            </a:r>
          </a:p>
          <a:p>
            <a:endParaRPr lang="en-US" dirty="0"/>
          </a:p>
          <a:p>
            <a:r>
              <a:rPr lang="en-US" dirty="0" smtClean="0"/>
              <a:t>3/4= 75%</a:t>
            </a:r>
          </a:p>
          <a:p>
            <a:endParaRPr lang="en-US" dirty="0"/>
          </a:p>
          <a:p>
            <a:r>
              <a:rPr lang="en-US" dirty="0" smtClean="0"/>
              <a:t>1 times COOL appears with 30</a:t>
            </a:r>
          </a:p>
          <a:p>
            <a:endParaRPr lang="en-US" dirty="0"/>
          </a:p>
          <a:p>
            <a:r>
              <a:rPr lang="en-US" dirty="0" smtClean="0"/>
              <a:t>1/4 = 25%</a:t>
            </a:r>
          </a:p>
          <a:p>
            <a:endParaRPr lang="en-US" dirty="0"/>
          </a:p>
        </p:txBody>
      </p:sp>
      <p:sp>
        <p:nvSpPr>
          <p:cNvPr id="6" name="TextBox 5"/>
          <p:cNvSpPr txBox="1"/>
          <p:nvPr/>
        </p:nvSpPr>
        <p:spPr>
          <a:xfrm>
            <a:off x="390795" y="6202725"/>
            <a:ext cx="1649103" cy="384721"/>
          </a:xfrm>
          <a:prstGeom prst="rect">
            <a:avLst/>
          </a:prstGeom>
          <a:solidFill>
            <a:srgbClr val="F0CDBC"/>
          </a:solidFill>
        </p:spPr>
        <p:txBody>
          <a:bodyPr wrap="none" rtlCol="0">
            <a:spAutoFit/>
          </a:bodyPr>
          <a:lstStyle/>
          <a:p>
            <a:r>
              <a:rPr lang="en-US" dirty="0" smtClean="0"/>
              <a:t>20 gets in here</a:t>
            </a:r>
            <a:endParaRPr lang="en-US" dirty="0"/>
          </a:p>
        </p:txBody>
      </p:sp>
      <p:cxnSp>
        <p:nvCxnSpPr>
          <p:cNvPr id="8" name="Straight Arrow Connector 7"/>
          <p:cNvCxnSpPr/>
          <p:nvPr/>
        </p:nvCxnSpPr>
        <p:spPr>
          <a:xfrm flipV="1">
            <a:off x="390795" y="4395632"/>
            <a:ext cx="797874" cy="183965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5291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smtClean="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smtClean="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smtClean="0">
                <a:latin typeface="Calibri" panose="020F0502020204030204" pitchFamily="34" charset="0"/>
              </a:rPr>
              <a:t>Faulty </a:t>
            </a:r>
            <a:r>
              <a:rPr lang="en-US" altLang="en-US" dirty="0">
                <a:latin typeface="Calibri" panose="020F0502020204030204" pitchFamily="34" charset="0"/>
              </a:rPr>
              <a:t>data collection instruments</a:t>
            </a:r>
          </a:p>
          <a:p>
            <a:pPr lvl="1" eaLnBrk="1" hangingPunct="1"/>
            <a:r>
              <a:rPr lang="en-US" altLang="en-US" dirty="0" smtClean="0">
                <a:latin typeface="Calibri" panose="020F0502020204030204" pitchFamily="34" charset="0"/>
              </a:rPr>
              <a:t>Data </a:t>
            </a:r>
            <a:r>
              <a:rPr lang="en-US" altLang="en-US" dirty="0">
                <a:latin typeface="Calibri" panose="020F0502020204030204" pitchFamily="34" charset="0"/>
              </a:rPr>
              <a:t>entry problems</a:t>
            </a:r>
          </a:p>
          <a:p>
            <a:pPr lvl="1" eaLnBrk="1" hangingPunct="1"/>
            <a:r>
              <a:rPr lang="en-US" altLang="en-US" dirty="0" smtClean="0">
                <a:latin typeface="Calibri" panose="020F0502020204030204" pitchFamily="34" charset="0"/>
              </a:rPr>
              <a:t>Data </a:t>
            </a:r>
            <a:r>
              <a:rPr lang="en-US" altLang="en-US" dirty="0">
                <a:latin typeface="Calibri" panose="020F0502020204030204" pitchFamily="34" charset="0"/>
              </a:rPr>
              <a:t>transmission problems</a:t>
            </a:r>
          </a:p>
          <a:p>
            <a:pPr lvl="1" eaLnBrk="1" hangingPunct="1"/>
            <a:r>
              <a:rPr lang="en-US" altLang="en-US" dirty="0" smtClean="0">
                <a:latin typeface="Calibri" panose="020F0502020204030204" pitchFamily="34" charset="0"/>
              </a:rPr>
              <a:t>Technology </a:t>
            </a:r>
            <a:r>
              <a:rPr lang="en-US" altLang="en-US" dirty="0">
                <a:latin typeface="Calibri" panose="020F0502020204030204" pitchFamily="34" charset="0"/>
              </a:rPr>
              <a:t>limitation</a:t>
            </a:r>
          </a:p>
          <a:p>
            <a:pPr lvl="1" eaLnBrk="1" hangingPunct="1"/>
            <a:r>
              <a:rPr lang="en-US" altLang="en-US" dirty="0" smtClean="0">
                <a:latin typeface="Calibri" panose="020F0502020204030204" pitchFamily="34" charset="0"/>
              </a:rPr>
              <a:t>Inconsistency </a:t>
            </a:r>
            <a:r>
              <a:rPr lang="en-US" altLang="en-US" dirty="0">
                <a:latin typeface="Calibri" panose="020F0502020204030204" pitchFamily="34" charset="0"/>
              </a:rPr>
              <a:t>in naming convention </a:t>
            </a:r>
          </a:p>
          <a:p>
            <a:pPr eaLnBrk="1" hangingPunct="1"/>
            <a:r>
              <a:rPr lang="en-US" altLang="en-US" b="1" dirty="0">
                <a:latin typeface="Calibri" panose="020F0502020204030204" pitchFamily="34" charset="0"/>
              </a:rPr>
              <a:t>Other data </a:t>
            </a:r>
            <a:r>
              <a:rPr lang="en-US" altLang="en-US" b="1" dirty="0" smtClean="0">
                <a:latin typeface="Calibri" panose="020F0502020204030204" pitchFamily="34" charset="0"/>
              </a:rPr>
              <a:t>problems</a:t>
            </a:r>
            <a:endParaRPr lang="en-US" altLang="en-US" b="1" dirty="0">
              <a:latin typeface="Calibri" panose="020F0502020204030204" pitchFamily="34" charset="0"/>
            </a:endParaRPr>
          </a:p>
          <a:p>
            <a:pPr lvl="1" eaLnBrk="1" hangingPunct="1"/>
            <a:r>
              <a:rPr lang="en-US" altLang="en-US" dirty="0" smtClean="0">
                <a:latin typeface="Calibri" panose="020F0502020204030204" pitchFamily="34" charset="0"/>
              </a:rPr>
              <a:t>Duplicate </a:t>
            </a:r>
            <a:r>
              <a:rPr lang="en-US" altLang="en-US" dirty="0">
                <a:latin typeface="Calibri" panose="020F0502020204030204" pitchFamily="34" charset="0"/>
              </a:rPr>
              <a:t>records</a:t>
            </a:r>
          </a:p>
          <a:p>
            <a:pPr lvl="1" eaLnBrk="1" hangingPunct="1"/>
            <a:r>
              <a:rPr lang="en-US" altLang="en-US" dirty="0" smtClean="0">
                <a:latin typeface="Calibri" panose="020F0502020204030204" pitchFamily="34" charset="0"/>
              </a:rPr>
              <a:t>Incomplete </a:t>
            </a:r>
            <a:r>
              <a:rPr lang="en-US" altLang="en-US" dirty="0">
                <a:latin typeface="Calibri" panose="020F0502020204030204" pitchFamily="34" charset="0"/>
              </a:rPr>
              <a:t>data</a:t>
            </a:r>
          </a:p>
          <a:p>
            <a:pPr lvl="1" eaLnBrk="1" hangingPunct="1"/>
            <a:r>
              <a:rPr lang="en-US" altLang="en-US" dirty="0" smtClean="0">
                <a:latin typeface="Calibri" panose="020F0502020204030204" pitchFamily="34" charset="0"/>
              </a:rPr>
              <a:t>Inconsistent </a:t>
            </a:r>
            <a:r>
              <a:rPr lang="en-US" altLang="en-US" dirty="0">
                <a:latin typeface="Calibri" panose="020F0502020204030204" pitchFamily="34" charset="0"/>
              </a:rPr>
              <a:t>data</a:t>
            </a:r>
          </a:p>
        </p:txBody>
      </p:sp>
    </p:spTree>
    <p:extLst>
      <p:ext uri="{BB962C8B-B14F-4D97-AF65-F5344CB8AC3E}">
        <p14:creationId xmlns:p14="http://schemas.microsoft.com/office/powerpoint/2010/main" val="319721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smtClean="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smtClean="0"/>
              <a:t>First </a:t>
            </a:r>
            <a:r>
              <a:rPr lang="en-US" altLang="en-US" sz="2400" dirty="0"/>
              <a:t>sort data and partition into (equal-frequency) bins</a:t>
            </a:r>
          </a:p>
          <a:p>
            <a:pPr lvl="1" eaLnBrk="1" hangingPunct="1"/>
            <a:r>
              <a:rPr lang="en-US" altLang="en-US" sz="2400" dirty="0" smtClean="0"/>
              <a:t>Then </a:t>
            </a:r>
            <a:r>
              <a:rPr lang="en-US" altLang="en-US" sz="2400" dirty="0"/>
              <a:t>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smtClean="0"/>
              <a:t>Smooth </a:t>
            </a:r>
            <a:r>
              <a:rPr lang="en-US" altLang="en-US" sz="2400" dirty="0"/>
              <a:t>by fitting the data into regression functions</a:t>
            </a:r>
          </a:p>
          <a:p>
            <a:pPr eaLnBrk="1" hangingPunct="1"/>
            <a:r>
              <a:rPr lang="en-US" altLang="en-US" sz="2400" dirty="0"/>
              <a:t>Clustering</a:t>
            </a:r>
          </a:p>
          <a:p>
            <a:pPr lvl="1" eaLnBrk="1" hangingPunct="1"/>
            <a:r>
              <a:rPr lang="en-US" altLang="en-US" sz="2400" dirty="0" smtClean="0"/>
              <a:t>Detect </a:t>
            </a:r>
            <a:r>
              <a:rPr lang="en-US" altLang="en-US" sz="2400" dirty="0"/>
              <a:t>and remove outliers</a:t>
            </a:r>
          </a:p>
          <a:p>
            <a:pPr eaLnBrk="1" hangingPunct="1"/>
            <a:r>
              <a:rPr lang="en-US" altLang="en-US" sz="2400" dirty="0" smtClean="0"/>
              <a:t>Semi-supervised: Combined </a:t>
            </a:r>
            <a:r>
              <a:rPr lang="en-US" altLang="en-US" sz="2400" dirty="0"/>
              <a:t>computer and human inspection</a:t>
            </a:r>
          </a:p>
          <a:p>
            <a:pPr lvl="1" eaLnBrk="1" hangingPunct="1"/>
            <a:r>
              <a:rPr lang="en-US" altLang="en-US" sz="2400" dirty="0" smtClean="0"/>
              <a:t>Detect </a:t>
            </a:r>
            <a:r>
              <a:rPr lang="en-US" altLang="en-US" sz="2400" dirty="0"/>
              <a:t>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Binning Methods for Data </a:t>
            </a:r>
            <a:r>
              <a:rPr lang="en-US" dirty="0" smtClean="0"/>
              <a:t>Smoothing</a:t>
            </a:r>
            <a:endParaRPr lang="en-US" dirty="0"/>
          </a:p>
        </p:txBody>
      </p:sp>
      <p:sp>
        <p:nvSpPr>
          <p:cNvPr id="8" name="Rectangle 7"/>
          <p:cNvSpPr/>
          <p:nvPr/>
        </p:nvSpPr>
        <p:spPr>
          <a:xfrm>
            <a:off x="172464" y="1416799"/>
            <a:ext cx="11680488" cy="5262979"/>
          </a:xfrm>
          <a:prstGeom prst="rect">
            <a:avLst/>
          </a:prstGeom>
        </p:spPr>
        <p:txBody>
          <a:bodyPr wrap="square">
            <a:spAutoFit/>
          </a:bodyPr>
          <a:lstStyle/>
          <a:p>
            <a:r>
              <a:rPr lang="en-US" sz="2400" dirty="0" smtClean="0"/>
              <a:t>Sorted </a:t>
            </a:r>
            <a:r>
              <a:rPr lang="en-US" sz="2400" dirty="0"/>
              <a:t>data for price (in dollars): 4, 8, 9, 15, 21, 21, 24, 25, 26, 28, 29, 34</a:t>
            </a:r>
          </a:p>
          <a:p>
            <a:endParaRPr lang="en-US" sz="2400" dirty="0"/>
          </a:p>
          <a:p>
            <a:pPr marL="342900" indent="-342900">
              <a:buFontTx/>
              <a:buChar char="•"/>
            </a:pPr>
            <a:r>
              <a:rPr lang="en-US" sz="2400" dirty="0" smtClean="0"/>
              <a:t>Partition </a:t>
            </a:r>
            <a:r>
              <a:rPr lang="en-US" sz="2400" dirty="0"/>
              <a:t>into (</a:t>
            </a:r>
            <a:r>
              <a:rPr lang="en-US" sz="2400" dirty="0" err="1"/>
              <a:t>equi</a:t>
            </a:r>
            <a:r>
              <a:rPr lang="en-US" sz="2400" dirty="0"/>
              <a:t>-depth) bins:</a:t>
            </a:r>
          </a:p>
          <a:p>
            <a:r>
              <a:rPr lang="en-US" sz="2400" dirty="0" smtClean="0"/>
              <a:t> </a:t>
            </a:r>
            <a:r>
              <a:rPr lang="en-US" sz="2400" dirty="0"/>
              <a:t>- Bin 1: 4, 8, 9, 15</a:t>
            </a:r>
          </a:p>
          <a:p>
            <a:r>
              <a:rPr lang="en-US" sz="2400" dirty="0" smtClean="0"/>
              <a:t> </a:t>
            </a:r>
            <a:r>
              <a:rPr lang="en-US" sz="2400" dirty="0"/>
              <a:t>- Bin 2: 21, 21, 24, 25</a:t>
            </a:r>
          </a:p>
          <a:p>
            <a:r>
              <a:rPr lang="en-US" sz="2400" dirty="0" smtClean="0"/>
              <a:t>- </a:t>
            </a:r>
            <a:r>
              <a:rPr lang="en-US" sz="2400" dirty="0"/>
              <a:t>Bin 3: 26, 28, 29, </a:t>
            </a:r>
            <a:r>
              <a:rPr lang="en-US" sz="2400" dirty="0" smtClean="0"/>
              <a:t>34</a:t>
            </a:r>
            <a:endParaRPr lang="en-US" sz="2400" dirty="0"/>
          </a:p>
          <a:p>
            <a:pPr marL="342900" indent="-342900">
              <a:buFontTx/>
              <a:buChar char="•"/>
            </a:pPr>
            <a:r>
              <a:rPr lang="en-US" sz="2400" dirty="0" smtClean="0"/>
              <a:t>Smoothing </a:t>
            </a:r>
            <a:r>
              <a:rPr lang="en-US" sz="2400" dirty="0"/>
              <a:t>by bin means:</a:t>
            </a:r>
          </a:p>
          <a:p>
            <a:r>
              <a:rPr lang="en-US" sz="2400" dirty="0" smtClean="0"/>
              <a:t> </a:t>
            </a:r>
            <a:r>
              <a:rPr lang="en-US" sz="2400" dirty="0"/>
              <a:t>- Bin 1: 9, 9, 9, 9</a:t>
            </a:r>
          </a:p>
          <a:p>
            <a:r>
              <a:rPr lang="en-US" sz="2400" dirty="0" smtClean="0"/>
              <a:t> </a:t>
            </a:r>
            <a:r>
              <a:rPr lang="en-US" sz="2400" dirty="0"/>
              <a:t>- Bin 2: 23, 23, 23, 23</a:t>
            </a:r>
          </a:p>
          <a:p>
            <a:r>
              <a:rPr lang="en-US" sz="2400" dirty="0" smtClean="0"/>
              <a:t> </a:t>
            </a:r>
            <a:r>
              <a:rPr lang="en-US" sz="2400" dirty="0"/>
              <a:t>- Bin 3: 29, 29, 29, </a:t>
            </a:r>
            <a:r>
              <a:rPr lang="en-US" sz="2400" dirty="0" smtClean="0"/>
              <a:t>29</a:t>
            </a:r>
            <a:endParaRPr lang="en-US" sz="2400" dirty="0"/>
          </a:p>
          <a:p>
            <a:pPr marL="342900" indent="-342900">
              <a:buFontTx/>
              <a:buChar char="•"/>
            </a:pPr>
            <a:r>
              <a:rPr lang="en-US" sz="2400" dirty="0" smtClean="0"/>
              <a:t>Smoothing </a:t>
            </a:r>
            <a:r>
              <a:rPr lang="en-US" sz="2400" dirty="0"/>
              <a:t>by bin </a:t>
            </a:r>
            <a:r>
              <a:rPr lang="en-US" sz="2400" dirty="0" smtClean="0"/>
              <a:t>boundaries (all values less than upper limit changes to lower limit):</a:t>
            </a:r>
            <a:endParaRPr lang="en-US" sz="2400" dirty="0"/>
          </a:p>
          <a:p>
            <a:r>
              <a:rPr lang="en-US" sz="2400" dirty="0" smtClean="0"/>
              <a:t> </a:t>
            </a:r>
            <a:r>
              <a:rPr lang="en-US" sz="2400" dirty="0"/>
              <a:t>- Bin 1: 4, 4, 4, 15</a:t>
            </a:r>
          </a:p>
          <a:p>
            <a:r>
              <a:rPr lang="en-US" sz="2400" dirty="0" smtClean="0"/>
              <a:t> </a:t>
            </a:r>
            <a:r>
              <a:rPr lang="en-US" sz="2400" dirty="0"/>
              <a:t>- Bin 2: 21, 21, </a:t>
            </a:r>
            <a:r>
              <a:rPr lang="en-US" sz="2400" dirty="0" smtClean="0"/>
              <a:t>21, </a:t>
            </a:r>
            <a:r>
              <a:rPr lang="en-US" sz="2400" dirty="0"/>
              <a:t>25</a:t>
            </a:r>
          </a:p>
          <a:p>
            <a:r>
              <a:rPr lang="en-US" sz="2400" dirty="0" smtClean="0"/>
              <a:t> </a:t>
            </a:r>
            <a:r>
              <a:rPr lang="en-US" sz="2400" dirty="0"/>
              <a:t>- Bin 3: 26, 26, 26, </a:t>
            </a:r>
            <a:r>
              <a:rPr lang="en-US" sz="2400" dirty="0" smtClean="0"/>
              <a:t>34</a:t>
            </a:r>
            <a:endParaRPr lang="en-US" sz="2000" dirty="0"/>
          </a:p>
        </p:txBody>
      </p:sp>
    </p:spTree>
    <p:extLst>
      <p:ext uri="{BB962C8B-B14F-4D97-AF65-F5344CB8AC3E}">
        <p14:creationId xmlns:p14="http://schemas.microsoft.com/office/powerpoint/2010/main" val="1204640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smtClean="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dirty="0"/>
              <a:t>Data discrepancy detection</a:t>
            </a:r>
          </a:p>
          <a:p>
            <a:pPr lvl="1" eaLnBrk="1" hangingPunct="1">
              <a:spcBef>
                <a:spcPts val="300"/>
              </a:spcBef>
            </a:pPr>
            <a:r>
              <a:rPr lang="en-US" altLang="en-US" sz="2200" dirty="0"/>
              <a:t>Use metadata (e.g., domain, range, dependency, distribution)</a:t>
            </a:r>
          </a:p>
          <a:p>
            <a:pPr lvl="1" eaLnBrk="1" hangingPunct="1">
              <a:spcBef>
                <a:spcPts val="300"/>
              </a:spcBef>
            </a:pPr>
            <a:r>
              <a:rPr lang="en-US" altLang="en-US" sz="2200" dirty="0"/>
              <a:t>Check field overloading </a:t>
            </a:r>
          </a:p>
          <a:p>
            <a:pPr lvl="1" eaLnBrk="1" hangingPunct="1">
              <a:spcBef>
                <a:spcPts val="300"/>
              </a:spcBef>
            </a:pPr>
            <a:r>
              <a:rPr lang="en-US" altLang="en-US" sz="2200" dirty="0"/>
              <a:t>Check uniqueness rule, consecutive rule and null rule</a:t>
            </a:r>
          </a:p>
          <a:p>
            <a:pPr lvl="1" eaLnBrk="1" hangingPunct="1">
              <a:spcBef>
                <a:spcPts val="300"/>
              </a:spcBef>
            </a:pPr>
            <a:r>
              <a:rPr lang="en-US" altLang="en-US" sz="2200" dirty="0"/>
              <a:t>Use commercial tools</a:t>
            </a:r>
          </a:p>
          <a:p>
            <a:pPr lvl="2" eaLnBrk="1" hangingPunct="1">
              <a:spcBef>
                <a:spcPts val="300"/>
              </a:spcBef>
            </a:pPr>
            <a:r>
              <a:rPr lang="en-US" altLang="en-US" sz="2200" dirty="0"/>
              <a:t>Data scrubbing: use simple domain knowledge (e.g., postal code, spell-check) to detect errors and make corrections</a:t>
            </a:r>
          </a:p>
          <a:p>
            <a:pPr lvl="2" eaLnBrk="1" hangingPunct="1">
              <a:spcBef>
                <a:spcPts val="300"/>
              </a:spcBef>
            </a:pPr>
            <a:r>
              <a:rPr lang="en-US" altLang="en-US" sz="2200" dirty="0"/>
              <a:t>Data auditing: by analyzing data to discover rules and relationship to detect violators (e.g., correlation and clustering to find outliers)</a:t>
            </a:r>
          </a:p>
          <a:p>
            <a:pPr eaLnBrk="1" hangingPunct="1">
              <a:spcBef>
                <a:spcPts val="300"/>
              </a:spcBef>
            </a:pPr>
            <a:r>
              <a:rPr lang="en-US" altLang="en-US" sz="2200" b="1" dirty="0"/>
              <a:t>Data 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60169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76292" y="226400"/>
            <a:ext cx="11448263" cy="685800"/>
          </a:xfrm>
        </p:spPr>
        <p:txBody>
          <a:bodyPr>
            <a:normAutofit fontScale="90000"/>
          </a:bodyPr>
          <a:lstStyle/>
          <a:p>
            <a:r>
              <a:rPr lang="en-US" altLang="en-US" dirty="0" smtClean="0"/>
              <a:t/>
            </a:r>
            <a:br>
              <a:rPr lang="en-US" altLang="en-US" dirty="0" smtClean="0"/>
            </a:br>
            <a:r>
              <a:rPr lang="en-US" altLang="en-US" sz="4900" dirty="0" smtClean="0"/>
              <a:t>What is Data Preprocessing? — Major </a:t>
            </a:r>
            <a:r>
              <a:rPr lang="en-US" altLang="en-US" sz="4900" dirty="0"/>
              <a:t>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smtClean="0"/>
              <a:t>Handle missing data, </a:t>
            </a:r>
            <a:r>
              <a:rPr lang="en-US" altLang="en-US" sz="2400" dirty="0"/>
              <a:t>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Metadata Important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1658" y="1745672"/>
            <a:ext cx="11905558" cy="3990109"/>
          </a:xfrm>
          <a:prstGeom prst="rect">
            <a:avLst/>
          </a:prstGeom>
        </p:spPr>
      </p:pic>
    </p:spTree>
    <p:extLst>
      <p:ext uri="{BB962C8B-B14F-4D97-AF65-F5344CB8AC3E}">
        <p14:creationId xmlns:p14="http://schemas.microsoft.com/office/powerpoint/2010/main" val="16502390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465828"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3695758" y="30949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pic>
        <p:nvPicPr>
          <p:cNvPr id="2" name="Picture 1"/>
          <p:cNvPicPr>
            <a:picLocks noChangeAspect="1"/>
          </p:cNvPicPr>
          <p:nvPr/>
        </p:nvPicPr>
        <p:blipFill>
          <a:blip r:embed="rId3"/>
          <a:stretch>
            <a:fillRect/>
          </a:stretch>
        </p:blipFill>
        <p:spPr>
          <a:xfrm>
            <a:off x="6221060" y="1109096"/>
            <a:ext cx="5970940" cy="3938615"/>
          </a:xfrm>
          <a:prstGeom prst="rect">
            <a:avLst/>
          </a:prstGeom>
        </p:spPr>
      </p:pic>
    </p:spTree>
    <p:extLst>
      <p:ext uri="{BB962C8B-B14F-4D97-AF65-F5344CB8AC3E}">
        <p14:creationId xmlns:p14="http://schemas.microsoft.com/office/powerpoint/2010/main" val="2499253976"/>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smtClean="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b="1" dirty="0" smtClean="0"/>
              <a:t>Data integration</a:t>
            </a:r>
          </a:p>
          <a:p>
            <a:pPr lvl="1" eaLnBrk="1" hangingPunct="1"/>
            <a:r>
              <a:rPr lang="en-US" altLang="en-US" sz="2400" dirty="0" smtClean="0"/>
              <a:t>Combining data from multiple sources into a coherent store</a:t>
            </a:r>
          </a:p>
          <a:p>
            <a:pPr eaLnBrk="1" hangingPunct="1"/>
            <a:r>
              <a:rPr lang="en-US" altLang="en-US" sz="2400" dirty="0" smtClean="0"/>
              <a:t>Schema </a:t>
            </a:r>
            <a:r>
              <a:rPr lang="en-US" altLang="en-US" sz="2400" dirty="0"/>
              <a:t>integration: 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pPr eaLnBrk="1" hangingPunct="1"/>
            <a:r>
              <a:rPr lang="en-US" altLang="en-US" sz="2400" b="1" dirty="0"/>
              <a:t>Entity </a:t>
            </a:r>
            <a:r>
              <a:rPr lang="en-US" altLang="en-US" sz="2400" b="1" dirty="0" smtClean="0"/>
              <a:t>identification: </a:t>
            </a:r>
            <a:endParaRPr lang="en-US" altLang="en-US" sz="2400" b="1" dirty="0"/>
          </a:p>
          <a:p>
            <a:pPr lvl="1" eaLnBrk="1" hangingPunct="1"/>
            <a:r>
              <a:rPr lang="en-US" altLang="en-US" sz="2400" dirty="0"/>
              <a:t>Identify real world entities from multiple data sources, e.g., Bill Clinton = William Clinton</a:t>
            </a:r>
          </a:p>
          <a:p>
            <a:pPr eaLnBrk="1" hangingPunct="1"/>
            <a:r>
              <a:rPr lang="en-US" altLang="en-US" sz="2400" b="1" dirty="0"/>
              <a:t>Detecting and resolving data value conflicts</a:t>
            </a:r>
          </a:p>
          <a:p>
            <a:pPr lvl="1" eaLnBrk="1" hangingPunct="1"/>
            <a:r>
              <a:rPr lang="en-US" altLang="en-US" sz="2400" dirty="0"/>
              <a:t>For the same real world entity, attribute values from different sources are different</a:t>
            </a:r>
          </a:p>
          <a:p>
            <a:pPr lvl="1" eaLnBrk="1" hangingPunct="1"/>
            <a:r>
              <a:rPr lang="en-US" altLang="en-US" sz="2400" dirty="0"/>
              <a:t>Possible reasons: different representations, different scales, e.g., metric vs. British units</a:t>
            </a:r>
          </a:p>
        </p:txBody>
      </p:sp>
    </p:spTree>
    <p:extLst>
      <p:ext uri="{BB962C8B-B14F-4D97-AF65-F5344CB8AC3E}">
        <p14:creationId xmlns:p14="http://schemas.microsoft.com/office/powerpoint/2010/main" val="243397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eaLnBrk="1" hangingPunct="1">
              <a:lnSpc>
                <a:spcPct val="120000"/>
              </a:lnSpc>
            </a:pPr>
            <a:r>
              <a:rPr lang="en-US" altLang="en-US" sz="2400" b="1" dirty="0"/>
              <a:t>Redundant attributes may be able to be detected by </a:t>
            </a:r>
            <a:r>
              <a:rPr lang="en-US" altLang="en-US" sz="2400" b="1" i="1" dirty="0"/>
              <a:t>correlation analysis </a:t>
            </a:r>
            <a:r>
              <a:rPr lang="en-US" altLang="en-US" sz="2400" b="1" dirty="0"/>
              <a:t>and</a:t>
            </a:r>
            <a:r>
              <a:rPr lang="en-US" altLang="en-US" sz="2400" b="1" i="1" dirty="0"/>
              <a:t> covariance analysis</a:t>
            </a:r>
            <a:endParaRPr lang="en-US" altLang="en-US" sz="2400" b="1" dirty="0"/>
          </a:p>
          <a:p>
            <a:pPr eaLnBrk="1" hangingPunct="1">
              <a:lnSpc>
                <a:spcPct val="120000"/>
              </a:lnSpc>
            </a:pPr>
            <a:r>
              <a:rPr lang="en-US" altLang="en-US" sz="2400" dirty="0"/>
              <a:t>Careful integration of the data from multiple sources may help reduce/avoid redundancies and inconsistencies and improve mining speed and quality</a:t>
            </a:r>
          </a:p>
        </p:txBody>
      </p:sp>
    </p:spTree>
    <p:extLst>
      <p:ext uri="{BB962C8B-B14F-4D97-AF65-F5344CB8AC3E}">
        <p14:creationId xmlns:p14="http://schemas.microsoft.com/office/powerpoint/2010/main" val="139477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a:t>
            </a:r>
            <a:r>
              <a:rPr lang="en-US" altLang="en-US" dirty="0" smtClean="0"/>
              <a:t>(for Categorical </a:t>
            </a:r>
            <a:r>
              <a:rPr lang="en-US" altLang="en-US" dirty="0"/>
              <a:t>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latin typeface="Calibri" panose="020F0502020204030204" pitchFamily="34" charset="0"/>
              </a:rPr>
              <a:t>Χ</a:t>
            </a:r>
            <a:r>
              <a:rPr lang="en-US" altLang="en-US" b="1" baseline="30000" dirty="0">
                <a:latin typeface="Calibri" panose="020F0502020204030204" pitchFamily="34" charset="0"/>
              </a:rPr>
              <a:t>2</a:t>
            </a:r>
            <a:r>
              <a:rPr lang="en-US" altLang="en-US" b="1" dirty="0">
                <a:latin typeface="Calibri" panose="020F0502020204030204" pitchFamily="34" charset="0"/>
              </a:rPr>
              <a:t> (chi-square) </a:t>
            </a:r>
            <a:r>
              <a:rPr lang="en-US" altLang="en-US" b="1" dirty="0" smtClean="0">
                <a:latin typeface="Calibri" panose="020F0502020204030204" pitchFamily="34" charset="0"/>
              </a:rPr>
              <a:t>test:</a:t>
            </a:r>
            <a:endParaRPr lang="el-GR" altLang="en-US" b="1"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smtClean="0">
              <a:latin typeface="Calibri" panose="020F0502020204030204" pitchFamily="34" charset="0"/>
            </a:endParaRPr>
          </a:p>
          <a:p>
            <a:pPr>
              <a:lnSpc>
                <a:spcPct val="110000"/>
              </a:lnSpc>
            </a:pPr>
            <a:r>
              <a:rPr lang="en-US" dirty="0" smtClean="0"/>
              <a:t>Null </a:t>
            </a:r>
            <a:r>
              <a:rPr lang="en-US" dirty="0"/>
              <a:t>hypothesis: </a:t>
            </a:r>
            <a:r>
              <a:rPr lang="en-US" dirty="0" smtClean="0"/>
              <a:t>The </a:t>
            </a:r>
            <a:r>
              <a:rPr lang="en-US" dirty="0"/>
              <a:t>two distributions are </a:t>
            </a:r>
            <a:r>
              <a:rPr lang="en-US" dirty="0" smtClean="0"/>
              <a:t>independent</a:t>
            </a:r>
          </a:p>
          <a:p>
            <a:pPr>
              <a:lnSpc>
                <a:spcPct val="110000"/>
              </a:lnSpc>
            </a:pPr>
            <a:r>
              <a:rPr lang="en-US" altLang="en-US" dirty="0" smtClean="0">
                <a:latin typeface="Calibri" panose="020F0502020204030204" pitchFamily="34" charset="0"/>
              </a:rPr>
              <a:t>The </a:t>
            </a:r>
            <a:r>
              <a:rPr lang="en-US" altLang="en-US" dirty="0">
                <a:latin typeface="Calibri" panose="020F0502020204030204" pitchFamily="34" charset="0"/>
              </a:rPr>
              <a:t>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a:t>
            </a:r>
            <a:r>
              <a:rPr lang="en-US" altLang="en-US" dirty="0" smtClean="0">
                <a:latin typeface="Calibri" panose="020F0502020204030204" pitchFamily="34" charset="0"/>
              </a:rPr>
              <a:t>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a:t>
            </a:r>
            <a:r>
              <a:rPr lang="en-US" altLang="en-US" dirty="0" smtClean="0">
                <a:latin typeface="Calibri" panose="020F0502020204030204" pitchFamily="34" charset="0"/>
              </a:rPr>
              <a:t>related</a:t>
            </a:r>
            <a:endParaRPr lang="en-US" altLang="en-US" dirty="0">
              <a:latin typeface="Calibri" panose="020F0502020204030204" pitchFamily="34" charset="0"/>
            </a:endParaRPr>
          </a:p>
          <a:p>
            <a:pPr>
              <a:lnSpc>
                <a:spcPct val="110000"/>
              </a:lnSpc>
            </a:pPr>
            <a:r>
              <a:rPr lang="en-US" altLang="en-US" dirty="0" smtClean="0">
                <a:latin typeface="Calibri" panose="020F0502020204030204" pitchFamily="34" charset="0"/>
              </a:rPr>
              <a:t>Note:  Correlation </a:t>
            </a:r>
            <a:r>
              <a:rPr lang="en-US" altLang="en-US" dirty="0">
                <a:latin typeface="Calibri" panose="020F0502020204030204" pitchFamily="34" charset="0"/>
              </a:rPr>
              <a:t>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340890964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294078" y="4190232"/>
            <a:ext cx="278699" cy="872389"/>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n-US" altLang="en-US" b="1" dirty="0" smtClean="0">
                <a:latin typeface="Calibri" panose="020F0502020204030204" pitchFamily="34" charset="0"/>
              </a:rPr>
              <a:t>Null Hypothesis</a:t>
            </a:r>
            <a:r>
              <a:rPr lang="en-US" altLang="en-US" dirty="0" smtClean="0">
                <a:latin typeface="Calibri" panose="020F0502020204030204" pitchFamily="34" charset="0"/>
              </a:rPr>
              <a:t>: Science fiction and Playing chess is not related</a:t>
            </a:r>
          </a:p>
          <a:p>
            <a:pPr>
              <a:lnSpc>
                <a:spcPct val="110000"/>
              </a:lnSpc>
            </a:pPr>
            <a:r>
              <a:rPr lang="el-GR" altLang="en-US" dirty="0" smtClean="0">
                <a:latin typeface="Calibri" panose="020F0502020204030204" pitchFamily="34" charset="0"/>
              </a:rPr>
              <a:t>Χ</a:t>
            </a:r>
            <a:r>
              <a:rPr lang="en-US" altLang="en-US" baseline="30000" dirty="0" smtClean="0">
                <a:latin typeface="Calibri" panose="020F0502020204030204" pitchFamily="34" charset="0"/>
              </a:rPr>
              <a:t>2</a:t>
            </a:r>
            <a:r>
              <a:rPr lang="en-US" altLang="en-US" dirty="0" smtClean="0">
                <a:latin typeface="Calibri" panose="020F0502020204030204" pitchFamily="34" charset="0"/>
              </a:rPr>
              <a:t> </a:t>
            </a:r>
            <a:r>
              <a:rPr lang="en-US" altLang="en-US" dirty="0">
                <a:latin typeface="Calibri" panose="020F0502020204030204" pitchFamily="34" charset="0"/>
              </a:rPr>
              <a:t>(chi-square)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extLst>
              <p:ext uri="{D42A27DB-BD31-4B8C-83A1-F6EECF244321}">
                <p14:modId xmlns:p14="http://schemas.microsoft.com/office/powerpoint/2010/main" val="3779378194"/>
              </p:ext>
            </p:extLst>
          </p:nvPr>
        </p:nvGraphicFramePr>
        <p:xfrm>
          <a:off x="2222863" y="4490768"/>
          <a:ext cx="7772400" cy="744538"/>
        </p:xfrm>
        <a:graphic>
          <a:graphicData uri="http://schemas.openxmlformats.org/presentationml/2006/ole">
            <mc:AlternateContent xmlns:mc="http://schemas.openxmlformats.org/markup-compatibility/2006">
              <mc:Choice xmlns:v="urn:schemas-microsoft-com:vml" Requires="v">
                <p:oleObj spid="_x0000_s36026" name="Equation" r:id="rId4" imgW="4381500" imgH="419100" progId="Equation.3">
                  <p:embed/>
                </p:oleObj>
              </mc:Choice>
              <mc:Fallback>
                <p:oleObj name="Equation" r:id="rId4" imgW="4381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4907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extLst>
              <p:ext uri="{D42A27DB-BD31-4B8C-83A1-F6EECF244321}">
                <p14:modId xmlns:p14="http://schemas.microsoft.com/office/powerpoint/2010/main" val="2752080977"/>
              </p:ext>
            </p:extLst>
          </p:nvPr>
        </p:nvGraphicFramePr>
        <p:xfrm>
          <a:off x="2222159" y="1250343"/>
          <a:ext cx="6096000" cy="1595439"/>
        </p:xfrm>
        <a:graphic>
          <a:graphicData uri="http://schemas.openxmlformats.org/drawingml/2006/table">
            <a:tbl>
              <a:tblPr/>
              <a:tblGrid>
                <a:gridCol w="2219325"/>
                <a:gridCol w="1136650"/>
                <a:gridCol w="1571625"/>
                <a:gridCol w="1168400"/>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smtClean="0">
                <a:latin typeface="AvenirNextCondensed-Regular"/>
              </a:rPr>
              <a:t>We </a:t>
            </a:r>
            <a:r>
              <a:rPr lang="en-US" sz="2000" dirty="0">
                <a:latin typeface="AvenirNextCondensed-Regular"/>
              </a:rPr>
              <a:t>can reject the</a:t>
            </a:r>
          </a:p>
          <a:p>
            <a:r>
              <a:rPr lang="en-US" sz="2000" dirty="0">
                <a:latin typeface="AvenirNextCondensed-Regular"/>
              </a:rPr>
              <a:t>null hypothesis of</a:t>
            </a:r>
          </a:p>
          <a:p>
            <a:r>
              <a:rPr lang="en-US" sz="2000" dirty="0">
                <a:latin typeface="AvenirNextCondensed-Regular"/>
              </a:rPr>
              <a:t>independence at </a:t>
            </a:r>
            <a:r>
              <a:rPr lang="en-US" sz="2000" dirty="0" smtClean="0">
                <a:latin typeface="AvenirNextCondensed-Regular"/>
              </a:rPr>
              <a:t>a confidence </a:t>
            </a:r>
            <a:r>
              <a:rPr lang="en-US" sz="2000" dirty="0">
                <a:latin typeface="AvenirNextCondensed-Regular"/>
              </a:rPr>
              <a:t>level </a:t>
            </a:r>
            <a:r>
              <a:rPr lang="en-US" sz="2000" dirty="0" smtClean="0">
                <a:latin typeface="AvenirNextCondensed-Regular"/>
              </a:rPr>
              <a:t>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smtClean="0"/>
              <a:t>How to derive 90?</a:t>
            </a:r>
          </a:p>
          <a:p>
            <a:pPr lvl="1"/>
            <a:r>
              <a:rPr lang="en-US" dirty="0" smtClean="0"/>
              <a:t>450*300/1500  = 90</a:t>
            </a:r>
            <a:endParaRPr lang="en-US" dirty="0"/>
          </a:p>
        </p:txBody>
      </p:sp>
    </p:spTree>
    <p:extLst>
      <p:ext uri="{BB962C8B-B14F-4D97-AF65-F5344CB8AC3E}">
        <p14:creationId xmlns:p14="http://schemas.microsoft.com/office/powerpoint/2010/main" val="318311428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smtClean="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smtClean="0">
                <a:latin typeface="Calibri" panose="020F0502020204030204" pitchFamily="34" charset="0"/>
              </a:rPr>
              <a:t>The variance of a random variable </a:t>
            </a:r>
            <a:r>
              <a:rPr lang="en-US" altLang="en-US" sz="2400" i="1" dirty="0" smtClean="0">
                <a:latin typeface="Calibri" panose="020F0502020204030204" pitchFamily="34" charset="0"/>
              </a:rPr>
              <a:t>X</a:t>
            </a:r>
            <a:r>
              <a:rPr lang="en-US" altLang="en-US" sz="2400" dirty="0" smtClean="0">
                <a:latin typeface="Calibri" panose="020F0502020204030204" pitchFamily="34" charset="0"/>
              </a:rPr>
              <a:t> provides a measure of how much the value of </a:t>
            </a:r>
            <a:r>
              <a:rPr lang="en-US" altLang="en-US" sz="2400" i="1" dirty="0" smtClean="0">
                <a:latin typeface="Calibri" panose="020F0502020204030204" pitchFamily="34" charset="0"/>
              </a:rPr>
              <a:t>X</a:t>
            </a:r>
            <a:r>
              <a:rPr lang="en-US" altLang="en-US" sz="2400" dirty="0" smtClean="0">
                <a:latin typeface="Calibri" panose="020F0502020204030204" pitchFamily="34" charset="0"/>
              </a:rPr>
              <a:t> deviates from the mean or expected value of </a:t>
            </a:r>
            <a:r>
              <a:rPr lang="en-US" altLang="en-US" sz="2400" i="1" dirty="0" smtClean="0">
                <a:latin typeface="Calibri" panose="020F0502020204030204" pitchFamily="34" charset="0"/>
              </a:rPr>
              <a:t>X:</a:t>
            </a:r>
            <a:endParaRPr lang="en-US" altLang="en-US" sz="2400" i="1" dirty="0">
              <a:latin typeface="Calibri" panose="020F0502020204030204" pitchFamily="34" charset="0"/>
            </a:endParaRPr>
          </a:p>
          <a:p>
            <a:pPr lvl="2">
              <a:lnSpc>
                <a:spcPct val="110000"/>
              </a:lnSpc>
              <a:buNone/>
            </a:pPr>
            <a:r>
              <a:rPr lang="en-US" altLang="en-US" sz="2400" dirty="0" smtClean="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smtClean="0">
              <a:latin typeface="Calibri" panose="020F0502020204030204" pitchFamily="34" charset="0"/>
            </a:endParaRPr>
          </a:p>
          <a:p>
            <a:pPr lvl="1">
              <a:lnSpc>
                <a:spcPct val="110000"/>
              </a:lnSpc>
            </a:pPr>
            <a:r>
              <a:rPr lang="en-US" altLang="en-US" sz="2400" dirty="0" smtClean="0">
                <a:latin typeface="Calibri" panose="020F0502020204030204" pitchFamily="34" charset="0"/>
              </a:rPr>
              <a:t> where</a:t>
            </a:r>
            <a:r>
              <a:rPr lang="en-US" altLang="en-US" sz="2400" b="1" dirty="0" smtClean="0">
                <a:latin typeface="Calibri" panose="020F0502020204030204" pitchFamily="34" charset="0"/>
              </a:rPr>
              <a:t> </a:t>
            </a:r>
            <a:r>
              <a:rPr lang="el-GR" altLang="en-US" sz="2400" dirty="0" smtClean="0">
                <a:latin typeface="Calibri" panose="020F0502020204030204" pitchFamily="34" charset="0"/>
              </a:rPr>
              <a:t>σ</a:t>
            </a:r>
            <a:r>
              <a:rPr lang="en-US" altLang="en-US" sz="2400" baseline="30000" dirty="0" smtClean="0">
                <a:latin typeface="Calibri" panose="020F0502020204030204" pitchFamily="34" charset="0"/>
              </a:rPr>
              <a:t>2</a:t>
            </a:r>
            <a:r>
              <a:rPr lang="en-US" altLang="en-US" sz="2400" dirty="0" smtClean="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a:t>
            </a:r>
            <a:r>
              <a:rPr lang="en-US" altLang="en-US" sz="2400" dirty="0" smtClean="0">
                <a:latin typeface="Calibri" panose="020F0502020204030204" pitchFamily="34" charset="0"/>
              </a:rPr>
              <a:t>called </a:t>
            </a:r>
            <a:r>
              <a:rPr lang="en-US" altLang="en-US" sz="2400" i="1" dirty="0" smtClean="0">
                <a:latin typeface="Calibri" panose="020F0502020204030204" pitchFamily="34" charset="0"/>
              </a:rPr>
              <a:t>standard </a:t>
            </a:r>
            <a:r>
              <a:rPr lang="en-US" altLang="en-US" sz="2400" i="1" dirty="0">
                <a:latin typeface="Calibri" panose="020F0502020204030204" pitchFamily="34" charset="0"/>
              </a:rPr>
              <a:t>deviation</a:t>
            </a:r>
          </a:p>
          <a:p>
            <a:pPr marL="733407" lvl="4" indent="0">
              <a:lnSpc>
                <a:spcPct val="110000"/>
              </a:lnSpc>
              <a:buNone/>
            </a:pPr>
            <a:r>
              <a:rPr lang="el-GR" altLang="en-US" sz="2400" dirty="0" smtClean="0">
                <a:latin typeface="Calibri" panose="020F0502020204030204" pitchFamily="34" charset="0"/>
              </a:rPr>
              <a:t>µ</a:t>
            </a:r>
            <a:r>
              <a:rPr lang="en-US" altLang="en-US" sz="2400" dirty="0" smtClean="0">
                <a:latin typeface="Calibri" panose="020F0502020204030204" pitchFamily="34" charset="0"/>
              </a:rPr>
              <a:t> is the mean, and </a:t>
            </a:r>
            <a:r>
              <a:rPr lang="el-GR" altLang="en-US" sz="2400" dirty="0" smtClean="0">
                <a:latin typeface="Calibri" panose="020F0502020204030204" pitchFamily="34" charset="0"/>
              </a:rPr>
              <a:t>µ</a:t>
            </a:r>
            <a:r>
              <a:rPr lang="en-US" altLang="en-US" sz="2400" dirty="0" smtClean="0">
                <a:latin typeface="Calibri" panose="020F0502020204030204" pitchFamily="34" charset="0"/>
              </a:rPr>
              <a:t> = E[X] is the expected value of X</a:t>
            </a:r>
            <a:endParaRPr lang="en-US" altLang="en-US" sz="2400" dirty="0">
              <a:latin typeface="Calibri" panose="020F0502020204030204" pitchFamily="34" charset="0"/>
            </a:endParaRPr>
          </a:p>
          <a:p>
            <a:pPr lvl="1">
              <a:lnSpc>
                <a:spcPct val="110000"/>
              </a:lnSpc>
            </a:pPr>
            <a:r>
              <a:rPr lang="en-US" altLang="en-US" sz="2400" dirty="0" smtClean="0">
                <a:latin typeface="Calibri" panose="020F0502020204030204" pitchFamily="34" charset="0"/>
              </a:rPr>
              <a:t> That is, variance is the expected value of the square deviation from the mean</a:t>
            </a:r>
          </a:p>
          <a:p>
            <a:pPr lvl="1">
              <a:lnSpc>
                <a:spcPct val="110000"/>
              </a:lnSpc>
            </a:pPr>
            <a:r>
              <a:rPr lang="en-US" altLang="en-US" sz="2400" dirty="0" smtClean="0">
                <a:latin typeface="Calibri" panose="020F0502020204030204" pitchFamily="34" charset="0"/>
              </a:rPr>
              <a:t> It can also be written as:</a:t>
            </a:r>
          </a:p>
          <a:p>
            <a:pPr>
              <a:lnSpc>
                <a:spcPct val="110000"/>
              </a:lnSpc>
            </a:pPr>
            <a:r>
              <a:rPr lang="en-US" altLang="en-US" sz="2400" dirty="0" smtClean="0">
                <a:latin typeface="Calibri" panose="020F0502020204030204" pitchFamily="34" charset="0"/>
              </a:rPr>
              <a:t>Sample variance is the average squared deviation of the data value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i</a:t>
            </a:r>
            <a:r>
              <a:rPr lang="en-US" altLang="en-US" sz="2400" dirty="0" smtClean="0">
                <a:latin typeface="Calibri" panose="020F0502020204030204" pitchFamily="34" charset="0"/>
              </a:rPr>
              <a:t> from the sample mean </a:t>
            </a:r>
            <a:endParaRPr lang="en-US" altLang="en-US" sz="2400" dirty="0">
              <a:latin typeface="Calibri" panose="020F0502020204030204" pitchFamily="34" charset="0"/>
            </a:endParaRPr>
          </a:p>
        </p:txBody>
      </p:sp>
      <p:graphicFrame>
        <p:nvGraphicFramePr>
          <p:cNvPr id="10" name="Object 9"/>
          <p:cNvGraphicFramePr>
            <a:graphicFrameLocks noChangeAspect="1"/>
          </p:cNvGraphicFramePr>
          <p:nvPr>
            <p:extLst/>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43601" name="Equation" r:id="rId4" imgW="4178160" imgH="838080" progId="Equation.DSMT4">
                  <p:embed/>
                </p:oleObj>
              </mc:Choice>
              <mc:Fallback>
                <p:oleObj name="Equation" r:id="rId4" imgW="4178160" imgH="838080" progId="Equation.DSMT4">
                  <p:embed/>
                  <p:pic>
                    <p:nvPicPr>
                      <p:cNvPr id="0" name=""/>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71934792"/>
              </p:ext>
            </p:extLst>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43602" name="Equation" r:id="rId6" imgW="3555720" imgH="228600" progId="Equation.DSMT4">
                  <p:embed/>
                </p:oleObj>
              </mc:Choice>
              <mc:Fallback>
                <p:oleObj name="Equation" r:id="rId6" imgW="3555720" imgH="228600" progId="Equation.DSMT4">
                  <p:embed/>
                  <p:pic>
                    <p:nvPicPr>
                      <p:cNvPr id="0" name=""/>
                      <p:cNvPicPr/>
                      <p:nvPr/>
                    </p:nvPicPr>
                    <p:blipFill>
                      <a:blip r:embed="rId7"/>
                      <a:stretch>
                        <a:fillRect/>
                      </a:stretch>
                    </p:blipFill>
                    <p:spPr>
                      <a:xfrm>
                        <a:off x="4598987" y="5029200"/>
                        <a:ext cx="6780213" cy="4127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00599698"/>
              </p:ext>
            </p:extLst>
          </p:nvPr>
        </p:nvGraphicFramePr>
        <p:xfrm>
          <a:off x="3975888" y="5902577"/>
          <a:ext cx="2275587" cy="781568"/>
        </p:xfrm>
        <a:graphic>
          <a:graphicData uri="http://schemas.openxmlformats.org/presentationml/2006/ole">
            <mc:AlternateContent xmlns:mc="http://schemas.openxmlformats.org/markup-compatibility/2006">
              <mc:Choice xmlns:v="urn:schemas-microsoft-com:vml" Requires="v">
                <p:oleObj spid="_x0000_s43603" name="Equation" r:id="rId8" imgW="1193760" imgH="431640" progId="Equation.DSMT4">
                  <p:embed/>
                </p:oleObj>
              </mc:Choice>
              <mc:Fallback>
                <p:oleObj name="Equation" r:id="rId8" imgW="1193760" imgH="431640" progId="Equation.DSMT4">
                  <p:embed/>
                  <p:pic>
                    <p:nvPicPr>
                      <p:cNvPr id="0" name=""/>
                      <p:cNvPicPr/>
                      <p:nvPr/>
                    </p:nvPicPr>
                    <p:blipFill>
                      <a:blip r:embed="rId9"/>
                      <a:stretch>
                        <a:fillRect/>
                      </a:stretch>
                    </p:blipFill>
                    <p:spPr>
                      <a:xfrm>
                        <a:off x="3975888" y="5902577"/>
                        <a:ext cx="2275587" cy="78156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05860723"/>
              </p:ext>
            </p:extLst>
          </p:nvPr>
        </p:nvGraphicFramePr>
        <p:xfrm>
          <a:off x="2884462" y="5934127"/>
          <a:ext cx="310261" cy="393502"/>
        </p:xfrm>
        <a:graphic>
          <a:graphicData uri="http://schemas.openxmlformats.org/presentationml/2006/ole">
            <mc:AlternateContent xmlns:mc="http://schemas.openxmlformats.org/markup-compatibility/2006">
              <mc:Choice xmlns:v="urn:schemas-microsoft-com:vml" Requires="v">
                <p:oleObj spid="_x0000_s43604" name="Equation" r:id="rId10" imgW="152280" imgH="203040" progId="Equation.DSMT4">
                  <p:embed/>
                </p:oleObj>
              </mc:Choice>
              <mc:Fallback>
                <p:oleObj name="Equation" r:id="rId10" imgW="152280" imgH="203040" progId="Equation.DSMT4">
                  <p:embed/>
                  <p:pic>
                    <p:nvPicPr>
                      <p:cNvPr id="0" name=""/>
                      <p:cNvPicPr/>
                      <p:nvPr/>
                    </p:nvPicPr>
                    <p:blipFill>
                      <a:blip r:embed="rId11"/>
                      <a:stretch>
                        <a:fillRect/>
                      </a:stretch>
                    </p:blipFill>
                    <p:spPr>
                      <a:xfrm>
                        <a:off x="2884462" y="5934127"/>
                        <a:ext cx="310261" cy="393502"/>
                      </a:xfrm>
                      <a:prstGeom prst="rect">
                        <a:avLst/>
                      </a:prstGeom>
                    </p:spPr>
                  </p:pic>
                </p:oleObj>
              </mc:Fallback>
            </mc:AlternateContent>
          </a:graphicData>
        </a:graphic>
      </p:graphicFrame>
    </p:spTree>
    <p:extLst>
      <p:ext uri="{BB962C8B-B14F-4D97-AF65-F5344CB8AC3E}">
        <p14:creationId xmlns:p14="http://schemas.microsoft.com/office/powerpoint/2010/main" val="1747980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Covariance for Two Variables </a:t>
            </a:r>
          </a:p>
        </p:txBody>
      </p:sp>
      <p:sp>
        <p:nvSpPr>
          <p:cNvPr id="4100" name="Rectangle 3"/>
          <p:cNvSpPr>
            <a:spLocks noGrp="1" noChangeArrowheads="1"/>
          </p:cNvSpPr>
          <p:nvPr>
            <p:ph type="body" idx="1"/>
          </p:nvPr>
        </p:nvSpPr>
        <p:spPr>
          <a:xfrm>
            <a:off x="552262" y="1151932"/>
            <a:ext cx="11184626" cy="5450312"/>
          </a:xfrm>
        </p:spPr>
        <p:txBody>
          <a:bodyPr/>
          <a:lstStyle/>
          <a:p>
            <a:pPr>
              <a:lnSpc>
                <a:spcPct val="110000"/>
              </a:lnSpc>
            </a:pPr>
            <a:r>
              <a:rPr lang="en-US" altLang="en-US" sz="2400" dirty="0" smtClean="0">
                <a:latin typeface="Calibri" panose="020F0502020204030204" pitchFamily="34" charset="0"/>
              </a:rPr>
              <a:t>Covariance between two </a:t>
            </a:r>
            <a:r>
              <a:rPr lang="en-US" altLang="en-US" sz="2400" dirty="0">
                <a:latin typeface="Calibri" panose="020F0502020204030204" pitchFamily="34" charset="0"/>
              </a:rPr>
              <a:t>variables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endParaRPr lang="en-US" altLang="en-US" sz="2400" dirty="0" smtClean="0">
              <a:latin typeface="Calibri" panose="020F0502020204030204" pitchFamily="34" charset="0"/>
            </a:endParaRP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 E[</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is the </a:t>
            </a:r>
            <a:r>
              <a:rPr lang="en-US" altLang="en-US" sz="2400" dirty="0">
                <a:latin typeface="Calibri" panose="020F0502020204030204" pitchFamily="34" charset="0"/>
              </a:rPr>
              <a:t>respective </a:t>
            </a:r>
            <a:r>
              <a:rPr lang="en-US" altLang="en-US" sz="2400" dirty="0" smtClean="0">
                <a:latin typeface="Calibri" panose="020F0502020204030204" pitchFamily="34" charset="0"/>
              </a:rPr>
              <a:t>mean </a:t>
            </a:r>
            <a:r>
              <a:rPr lang="en-US" altLang="en-US" sz="2400" dirty="0">
                <a:latin typeface="Calibri" panose="020F0502020204030204" pitchFamily="34" charset="0"/>
              </a:rPr>
              <a:t>or </a:t>
            </a:r>
            <a:r>
              <a:rPr lang="en-US" altLang="en-US" sz="2400" b="1" dirty="0">
                <a:latin typeface="Calibri" panose="020F0502020204030204" pitchFamily="34" charset="0"/>
              </a:rPr>
              <a:t>expected </a:t>
            </a:r>
            <a:r>
              <a:rPr lang="en-US" altLang="en-US" sz="2400" b="1" dirty="0" smtClean="0">
                <a:latin typeface="Calibri" panose="020F0502020204030204" pitchFamily="34" charset="0"/>
              </a:rPr>
              <a:t>value</a:t>
            </a:r>
            <a:r>
              <a:rPr lang="en-US" altLang="en-US" sz="2400" dirty="0" smtClean="0">
                <a:latin typeface="Calibri" panose="020F0502020204030204" pitchFamily="34" charset="0"/>
              </a:rPr>
              <a:t> </a:t>
            </a:r>
            <a:r>
              <a:rPr lang="en-US" altLang="en-US" sz="2400" dirty="0">
                <a:latin typeface="Calibri" panose="020F0502020204030204" pitchFamily="34" charset="0"/>
              </a:rPr>
              <a:t>of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similarly </a:t>
            </a:r>
            <a:r>
              <a:rPr lang="en-US" altLang="en-US" sz="2400" dirty="0">
                <a:latin typeface="Calibri" panose="020F0502020204030204" pitchFamily="34" charset="0"/>
              </a:rPr>
              <a:t>for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a:t>
            </a:r>
          </a:p>
          <a:p>
            <a:pPr>
              <a:lnSpc>
                <a:spcPct val="110000"/>
              </a:lnSpc>
            </a:pPr>
            <a:r>
              <a:rPr lang="en-US" altLang="en-US" sz="2400" dirty="0" smtClean="0">
                <a:latin typeface="Calibri" panose="020F0502020204030204" pitchFamily="34" charset="0"/>
              </a:rPr>
              <a:t>Sample covariance </a:t>
            </a:r>
            <a:r>
              <a:rPr lang="en-US" altLang="en-US" sz="2400" dirty="0">
                <a:latin typeface="Calibri" panose="020F0502020204030204" pitchFamily="34" charset="0"/>
              </a:rPr>
              <a:t>between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a:t>
            </a:r>
          </a:p>
          <a:p>
            <a:pPr>
              <a:lnSpc>
                <a:spcPct val="110000"/>
              </a:lnSpc>
            </a:pPr>
            <a:r>
              <a:rPr lang="en-US" altLang="en-US" sz="2400" dirty="0" smtClean="0">
                <a:latin typeface="Calibri" panose="020F0502020204030204" pitchFamily="34" charset="0"/>
              </a:rPr>
              <a:t>Sample </a:t>
            </a:r>
            <a:r>
              <a:rPr lang="en-US" altLang="en-US" sz="2400" dirty="0">
                <a:latin typeface="Calibri" panose="020F0502020204030204" pitchFamily="34" charset="0"/>
              </a:rPr>
              <a:t>covariance </a:t>
            </a:r>
            <a:r>
              <a:rPr lang="en-US" altLang="en-US" sz="2400" dirty="0" smtClean="0">
                <a:latin typeface="Calibri" panose="020F0502020204030204" pitchFamily="34" charset="0"/>
              </a:rPr>
              <a:t>is a generalization of the sample variance:</a:t>
            </a:r>
            <a:endParaRPr lang="en-US" altLang="en-US" sz="2400" b="1" dirty="0">
              <a:latin typeface="Calibri" panose="020F0502020204030204" pitchFamily="34" charset="0"/>
            </a:endParaRPr>
          </a:p>
          <a:p>
            <a:pPr>
              <a:lnSpc>
                <a:spcPct val="110000"/>
              </a:lnSpc>
            </a:pPr>
            <a:endParaRPr lang="en-US" altLang="en-US" sz="2400" b="1" dirty="0" smtClean="0">
              <a:latin typeface="Calibri" panose="020F0502020204030204" pitchFamily="34" charset="0"/>
            </a:endParaRPr>
          </a:p>
          <a:p>
            <a:pPr>
              <a:lnSpc>
                <a:spcPct val="110000"/>
              </a:lnSpc>
            </a:pPr>
            <a:r>
              <a:rPr lang="en-US" altLang="en-US" sz="2400" b="1" dirty="0" smtClean="0">
                <a:latin typeface="Calibri" panose="020F0502020204030204" pitchFamily="34" charset="0"/>
              </a:rPr>
              <a:t>Positive covariance:</a:t>
            </a:r>
            <a:r>
              <a:rPr lang="en-US" altLang="en-US" sz="2400" dirty="0" smtClean="0">
                <a:latin typeface="Calibri" panose="020F0502020204030204" pitchFamily="34" charset="0"/>
              </a:rPr>
              <a:t> If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12 </a:t>
            </a:r>
            <a:r>
              <a:rPr lang="en-US" altLang="en-US" sz="2400" dirty="0">
                <a:latin typeface="Calibri" panose="020F0502020204030204" pitchFamily="34" charset="0"/>
              </a:rPr>
              <a:t>&gt; </a:t>
            </a:r>
            <a:r>
              <a:rPr lang="en-US" altLang="en-US" sz="2400" dirty="0" smtClean="0">
                <a:latin typeface="Calibri" panose="020F0502020204030204" pitchFamily="34" charset="0"/>
              </a:rPr>
              <a:t>0</a:t>
            </a:r>
            <a:endParaRPr lang="en-US" altLang="en-US" sz="2400" dirty="0">
              <a:latin typeface="Calibri" panose="020F0502020204030204" pitchFamily="34" charset="0"/>
            </a:endParaRP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a:t>
            </a:r>
            <a:r>
              <a:rPr lang="en-US" altLang="en-US" sz="2400" dirty="0" smtClean="0">
                <a:latin typeface="Calibri" panose="020F0502020204030204" pitchFamily="34" charset="0"/>
              </a:rPr>
              <a:t>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&lt; 0 </a:t>
            </a:r>
            <a:endParaRPr lang="en-US" altLang="en-US" sz="2400" dirty="0">
              <a:latin typeface="Calibri" panose="020F0502020204030204" pitchFamily="34" charset="0"/>
            </a:endParaRPr>
          </a:p>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smtClean="0">
                <a:latin typeface="Calibri" panose="020F0502020204030204" pitchFamily="34" charset="0"/>
              </a:rPr>
              <a:t>are</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independent, </a:t>
            </a:r>
            <a:r>
              <a:rPr lang="el-GR" altLang="en-US" sz="2400" dirty="0" smtClean="0">
                <a:latin typeface="Calibri" panose="020F0502020204030204" pitchFamily="34" charset="0"/>
              </a:rPr>
              <a:t>σ</a:t>
            </a:r>
            <a:r>
              <a:rPr lang="en-US" altLang="en-US" sz="2400" baseline="-25000" dirty="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 0 but the </a:t>
            </a:r>
            <a:r>
              <a:rPr lang="en-US" altLang="en-US" sz="2400" dirty="0" smtClean="0">
                <a:latin typeface="Calibri" panose="020F0502020204030204" pitchFamily="34" charset="0"/>
              </a:rPr>
              <a:t>reverse </a:t>
            </a:r>
            <a:r>
              <a:rPr lang="en-US" altLang="en-US" sz="2400" dirty="0">
                <a:latin typeface="Calibri" panose="020F0502020204030204" pitchFamily="34" charset="0"/>
              </a:rPr>
              <a:t>is not </a:t>
            </a:r>
            <a:r>
              <a:rPr lang="en-US" altLang="en-US" sz="2400" dirty="0" smtClean="0">
                <a:latin typeface="Calibri" panose="020F0502020204030204" pitchFamily="34" charset="0"/>
              </a:rPr>
              <a:t>true</a:t>
            </a:r>
            <a:endParaRPr lang="en-US" altLang="en-US" sz="2400" dirty="0">
              <a:latin typeface="Calibri" panose="020F0502020204030204" pitchFamily="34" charset="0"/>
            </a:endParaRPr>
          </a:p>
          <a:p>
            <a:pPr lvl="1"/>
            <a:r>
              <a:rPr lang="en-US" altLang="en-US" sz="2400" dirty="0">
                <a:latin typeface="Calibri" panose="020F0502020204030204" pitchFamily="34" charset="0"/>
              </a:rPr>
              <a:t>Some pairs of random variables may have a covariance </a:t>
            </a:r>
            <a:r>
              <a:rPr lang="en-US" altLang="en-US" sz="2400" dirty="0" smtClean="0">
                <a:latin typeface="Calibri" panose="020F0502020204030204" pitchFamily="34" charset="0"/>
              </a:rPr>
              <a:t>0 </a:t>
            </a:r>
            <a:r>
              <a:rPr lang="en-US" altLang="en-US" sz="2400" dirty="0">
                <a:latin typeface="Calibri" panose="020F0502020204030204" pitchFamily="34" charset="0"/>
              </a:rPr>
              <a:t>but are not </a:t>
            </a:r>
            <a:r>
              <a:rPr lang="en-US" altLang="en-US" sz="2400" dirty="0" smtClean="0">
                <a:latin typeface="Calibri" panose="020F0502020204030204" pitchFamily="34" charset="0"/>
              </a:rPr>
              <a:t>independent</a:t>
            </a:r>
          </a:p>
          <a:p>
            <a:pPr lvl="1"/>
            <a:r>
              <a:rPr lang="en-US" altLang="en-US" sz="2400" dirty="0" smtClean="0">
                <a:latin typeface="Calibri" panose="020F0502020204030204" pitchFamily="34" charset="0"/>
              </a:rPr>
              <a:t>Only </a:t>
            </a:r>
            <a:r>
              <a:rPr lang="en-US" altLang="en-US" sz="2400" dirty="0">
                <a:latin typeface="Calibri" panose="020F0502020204030204" pitchFamily="34" charset="0"/>
              </a:rPr>
              <a:t>under some additional assumptions (e.g., the data follow multivariate normal distributions) does a covariance of 0 imply independence</a:t>
            </a:r>
          </a:p>
        </p:txBody>
      </p:sp>
      <p:graphicFrame>
        <p:nvGraphicFramePr>
          <p:cNvPr id="10" name="Object 9"/>
          <p:cNvGraphicFramePr>
            <a:graphicFrameLocks noChangeAspect="1"/>
          </p:cNvGraphicFramePr>
          <p:nvPr>
            <p:extLst/>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44476" name="Equation" r:id="rId4" imgW="4381200" imgH="228600" progId="Equation.DSMT4">
                  <p:embed/>
                </p:oleObj>
              </mc:Choice>
              <mc:Fallback>
                <p:oleObj name="Equation" r:id="rId4" imgW="4381200" imgH="228600" progId="Equation.DSMT4">
                  <p:embed/>
                  <p:pic>
                    <p:nvPicPr>
                      <p:cNvPr id="0" name=""/>
                      <p:cNvPicPr/>
                      <p:nvPr/>
                    </p:nvPicPr>
                    <p:blipFill>
                      <a:blip r:embed="rId5"/>
                      <a:stretch>
                        <a:fillRect/>
                      </a:stretch>
                    </p:blipFill>
                    <p:spPr>
                      <a:xfrm>
                        <a:off x="1878014" y="1637035"/>
                        <a:ext cx="8116887" cy="4222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5845662" y="2465141"/>
          <a:ext cx="3294062" cy="796925"/>
        </p:xfrm>
        <a:graphic>
          <a:graphicData uri="http://schemas.openxmlformats.org/presentationml/2006/ole">
            <mc:AlternateContent xmlns:mc="http://schemas.openxmlformats.org/markup-compatibility/2006">
              <mc:Choice xmlns:v="urn:schemas-microsoft-com:vml" Requires="v">
                <p:oleObj spid="_x0000_s44477" name="Equation" r:id="rId6" imgW="1777680" imgH="431640" progId="Equation.DSMT4">
                  <p:embed/>
                </p:oleObj>
              </mc:Choice>
              <mc:Fallback>
                <p:oleObj name="Equation" r:id="rId6" imgW="1777680" imgH="431640" progId="Equation.DSMT4">
                  <p:embed/>
                  <p:pic>
                    <p:nvPicPr>
                      <p:cNvPr id="0" name=""/>
                      <p:cNvPicPr/>
                      <p:nvPr/>
                    </p:nvPicPr>
                    <p:blipFill>
                      <a:blip r:embed="rId7"/>
                      <a:stretch>
                        <a:fillRect/>
                      </a:stretch>
                    </p:blipFill>
                    <p:spPr>
                      <a:xfrm>
                        <a:off x="5845662" y="2465141"/>
                        <a:ext cx="3294062" cy="79692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27791514"/>
              </p:ext>
            </p:extLst>
          </p:nvPr>
        </p:nvGraphicFramePr>
        <p:xfrm>
          <a:off x="1798550" y="3488358"/>
          <a:ext cx="5954799" cy="640024"/>
        </p:xfrm>
        <a:graphic>
          <a:graphicData uri="http://schemas.openxmlformats.org/presentationml/2006/ole">
            <mc:AlternateContent xmlns:mc="http://schemas.openxmlformats.org/markup-compatibility/2006">
              <mc:Choice xmlns:v="urn:schemas-microsoft-com:vml" Requires="v">
                <p:oleObj spid="_x0000_s44478" name="Equation" r:id="rId8" imgW="3124080" imgH="431640" progId="Equation.DSMT4">
                  <p:embed/>
                </p:oleObj>
              </mc:Choice>
              <mc:Fallback>
                <p:oleObj name="Equation" r:id="rId8" imgW="3124080" imgH="431640" progId="Equation.DSMT4">
                  <p:embed/>
                  <p:pic>
                    <p:nvPicPr>
                      <p:cNvPr id="0" name=""/>
                      <p:cNvPicPr/>
                      <p:nvPr/>
                    </p:nvPicPr>
                    <p:blipFill>
                      <a:blip r:embed="rId9"/>
                      <a:stretch>
                        <a:fillRect/>
                      </a:stretch>
                    </p:blipFill>
                    <p:spPr>
                      <a:xfrm>
                        <a:off x="1798550" y="3488358"/>
                        <a:ext cx="5954799" cy="640024"/>
                      </a:xfrm>
                      <a:prstGeom prst="rect">
                        <a:avLst/>
                      </a:prstGeom>
                    </p:spPr>
                  </p:pic>
                </p:oleObj>
              </mc:Fallback>
            </mc:AlternateContent>
          </a:graphicData>
        </a:graphic>
      </p:graphicFrame>
    </p:spTree>
    <p:extLst>
      <p:ext uri="{BB962C8B-B14F-4D97-AF65-F5344CB8AC3E}">
        <p14:creationId xmlns:p14="http://schemas.microsoft.com/office/powerpoint/2010/main" val="297891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smtClean="0">
                <a:latin typeface="Calibri" pitchFamily="34" charset="0"/>
              </a:rPr>
              <a:t>Suppose </a:t>
            </a:r>
            <a:r>
              <a:rPr lang="en-US" sz="2400" dirty="0">
                <a:latin typeface="Calibri" pitchFamily="34" charset="0"/>
              </a:rPr>
              <a:t>two stocks </a:t>
            </a:r>
            <a:r>
              <a:rPr lang="en-US" sz="2400" dirty="0" smtClean="0">
                <a:latin typeface="Calibri" pitchFamily="34" charset="0"/>
              </a:rPr>
              <a:t>X</a:t>
            </a:r>
            <a:r>
              <a:rPr lang="en-US" sz="2400" baseline="-25000" dirty="0" smtClean="0">
                <a:latin typeface="Calibri" pitchFamily="34" charset="0"/>
              </a:rPr>
              <a:t>1</a:t>
            </a:r>
            <a:r>
              <a:rPr lang="en-US" sz="2400" dirty="0" smtClean="0">
                <a:latin typeface="Calibri" pitchFamily="34" charset="0"/>
              </a:rPr>
              <a:t> </a:t>
            </a:r>
            <a:r>
              <a:rPr lang="en-US" sz="2400" dirty="0">
                <a:latin typeface="Calibri" pitchFamily="34" charset="0"/>
              </a:rPr>
              <a:t>and </a:t>
            </a:r>
            <a:r>
              <a:rPr lang="en-US" sz="2400" dirty="0" smtClean="0">
                <a:latin typeface="Calibri" pitchFamily="34" charset="0"/>
              </a:rPr>
              <a:t>X</a:t>
            </a:r>
            <a:r>
              <a:rPr lang="en-US" sz="2400" baseline="-25000" dirty="0" smtClean="0">
                <a:latin typeface="Calibri" pitchFamily="34" charset="0"/>
              </a:rPr>
              <a:t>2</a:t>
            </a:r>
            <a:r>
              <a:rPr lang="en-US" sz="2400" dirty="0" smtClean="0">
                <a:latin typeface="Calibri" pitchFamily="34" charset="0"/>
              </a:rPr>
              <a:t> </a:t>
            </a:r>
            <a:r>
              <a:rPr lang="en-US" sz="2400" dirty="0">
                <a:latin typeface="Calibri" pitchFamily="34" charset="0"/>
              </a:rPr>
              <a:t>have the following values in one week:  </a:t>
            </a:r>
            <a:endParaRPr lang="en-US" sz="2400" dirty="0" smtClean="0">
              <a:latin typeface="Calibri" pitchFamily="34" charset="0"/>
            </a:endParaRPr>
          </a:p>
          <a:p>
            <a:pPr lvl="2">
              <a:spcAft>
                <a:spcPts val="600"/>
              </a:spcAft>
              <a:defRPr/>
            </a:pPr>
            <a:r>
              <a:rPr lang="en-US" sz="2400" dirty="0" smtClean="0">
                <a:latin typeface="Calibri" pitchFamily="34" charset="0"/>
              </a:rPr>
              <a:t>(</a:t>
            </a:r>
            <a:r>
              <a:rPr lang="en-US" sz="2400" dirty="0">
                <a:latin typeface="Calibri" pitchFamily="34" charset="0"/>
              </a:rPr>
              <a:t>2, 5), (3, 8), (5, 10), (4, 11), (6, 14</a:t>
            </a:r>
            <a:r>
              <a:rPr lang="en-US" sz="2400" dirty="0" smtClean="0">
                <a:latin typeface="Calibri" pitchFamily="34" charset="0"/>
              </a:rPr>
              <a:t>)</a:t>
            </a:r>
            <a:endParaRPr lang="en-US" sz="2400" dirty="0">
              <a:latin typeface="Calibri" pitchFamily="34" charset="0"/>
            </a:endParaRPr>
          </a:p>
          <a:p>
            <a:pPr>
              <a:spcAft>
                <a:spcPts val="600"/>
              </a:spcAft>
              <a:defRPr/>
            </a:pPr>
            <a:r>
              <a:rPr lang="en-US" sz="2400" dirty="0">
                <a:latin typeface="Calibri" pitchFamily="34" charset="0"/>
              </a:rPr>
              <a:t>Question:  If the stocks are affected by the same industry trends, will their prices rise or fall together</a:t>
            </a:r>
            <a:r>
              <a:rPr lang="en-US" sz="2400" dirty="0" smtClean="0">
                <a:latin typeface="Calibri" pitchFamily="34" charset="0"/>
              </a:rPr>
              <a:t>?</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smtClean="0">
                <a:latin typeface="Calibri" pitchFamily="34" charset="0"/>
              </a:rPr>
              <a:t>) </a:t>
            </a:r>
            <a:r>
              <a:rPr lang="en-US" sz="2400" dirty="0">
                <a:latin typeface="Calibri" pitchFamily="34" charset="0"/>
              </a:rPr>
              <a:t>=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smtClean="0">
                <a:latin typeface="Calibri" pitchFamily="34" charset="0"/>
              </a:rPr>
              <a:t>) </a:t>
            </a:r>
            <a:r>
              <a:rPr lang="en-US" sz="2400" dirty="0">
                <a:latin typeface="Calibri" pitchFamily="34" charset="0"/>
              </a:rPr>
              <a:t>=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smtClean="0">
                <a:latin typeface="Calibri" pitchFamily="34" charset="0"/>
              </a:rPr>
              <a:t> </a:t>
            </a:r>
            <a:r>
              <a:rPr lang="en-US" sz="2400" dirty="0">
                <a:latin typeface="Calibri" pitchFamily="34" charset="0"/>
              </a:rPr>
              <a:t>= (</a:t>
            </a:r>
            <a:r>
              <a:rPr lang="en-US" sz="2400" dirty="0" smtClean="0">
                <a:latin typeface="Calibri" pitchFamily="34" charset="0"/>
              </a:rPr>
              <a:t>2×5 + 3×8 + 5×10 + 4×11 + 6×14</a:t>
            </a:r>
            <a:r>
              <a:rPr lang="en-US" sz="2400" dirty="0">
                <a:latin typeface="Calibri" pitchFamily="34" charset="0"/>
              </a:rPr>
              <a:t>)/5 − 4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a:t>
            </a:r>
            <a:r>
              <a:rPr lang="en-US" sz="2400" dirty="0" smtClean="0">
                <a:latin typeface="Calibri" pitchFamily="34" charset="0"/>
              </a:rPr>
              <a:t>0</a:t>
            </a:r>
          </a:p>
        </p:txBody>
      </p:sp>
      <p:graphicFrame>
        <p:nvGraphicFramePr>
          <p:cNvPr id="8" name="Object 7"/>
          <p:cNvGraphicFramePr>
            <a:graphicFrameLocks noChangeAspect="1"/>
          </p:cNvGraphicFramePr>
          <p:nvPr>
            <p:extLst/>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45355" name="Equation" r:id="rId4" imgW="4381200" imgH="228600" progId="Equation.DSMT4">
                  <p:embed/>
                </p:oleObj>
              </mc:Choice>
              <mc:Fallback>
                <p:oleObj name="Equation" r:id="rId4" imgW="4381200" imgH="228600" progId="Equation.DSMT4">
                  <p:embed/>
                  <p:pic>
                    <p:nvPicPr>
                      <p:cNvPr id="0" name=""/>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45356" name="Equation" r:id="rId6" imgW="1803240" imgH="228600" progId="Equation.DSMT4">
                  <p:embed/>
                </p:oleObj>
              </mc:Choice>
              <mc:Fallback>
                <p:oleObj name="Equation" r:id="rId6" imgW="1803240" imgH="228600" progId="Equation.DSMT4">
                  <p:embed/>
                  <p:pic>
                    <p:nvPicPr>
                      <p:cNvPr id="0" name=""/>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235803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a:t>
            </a:r>
            <a:r>
              <a:rPr lang="en-US" altLang="en-US" dirty="0" smtClean="0"/>
              <a:t>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a:t>
            </a:r>
            <a:r>
              <a:rPr lang="en-US" altLang="en-US" sz="2400" dirty="0" smtClean="0">
                <a:latin typeface="Calibri" panose="020F0502020204030204" pitchFamily="34" charset="0"/>
              </a:rPr>
              <a:t>between two </a:t>
            </a:r>
            <a:r>
              <a:rPr lang="en-US" altLang="en-US" sz="2400" dirty="0">
                <a:latin typeface="Calibri" panose="020F0502020204030204" pitchFamily="34" charset="0"/>
              </a:rPr>
              <a:t>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 </a:t>
            </a:r>
            <a:r>
              <a:rPr lang="en-US" altLang="en-US" sz="2400" dirty="0" smtClean="0">
                <a:latin typeface="Calibri" panose="020F0502020204030204" pitchFamily="34" charset="0"/>
              </a:rPr>
              <a:t>is the standard covariance, obtained by normalizing the covariance with the standard deviation of each variable</a:t>
            </a:r>
            <a:endParaRPr lang="en-US" altLang="en-US" sz="2400" dirty="0">
              <a:latin typeface="Calibri" panose="020F0502020204030204" pitchFamily="34" charset="0"/>
            </a:endParaRPr>
          </a:p>
          <a:p>
            <a:pPr>
              <a:spcAft>
                <a:spcPts val="600"/>
              </a:spcAft>
            </a:pPr>
            <a:endParaRPr lang="en-US" altLang="en-US" sz="2400" dirty="0">
              <a:latin typeface="Calibri" panose="020F0502020204030204" pitchFamily="34" charset="0"/>
            </a:endParaRPr>
          </a:p>
          <a:p>
            <a:pPr>
              <a:spcAft>
                <a:spcPts val="600"/>
              </a:spcAft>
            </a:pPr>
            <a:r>
              <a:rPr lang="en-US" altLang="en-US" sz="2400" b="1" dirty="0" smtClean="0">
                <a:latin typeface="Calibri" panose="020F0502020204030204" pitchFamily="34" charset="0"/>
              </a:rPr>
              <a:t>Sample correlation </a:t>
            </a:r>
            <a:r>
              <a:rPr lang="en-US" altLang="en-US" sz="2400" dirty="0">
                <a:latin typeface="Calibri" panose="020F0502020204030204" pitchFamily="34" charset="0"/>
              </a:rPr>
              <a:t>for </a:t>
            </a:r>
            <a:r>
              <a:rPr lang="en-US" altLang="en-US" sz="2400" dirty="0" smtClean="0">
                <a:latin typeface="Calibri" panose="020F0502020204030204" pitchFamily="34" charset="0"/>
              </a:rPr>
              <a:t>two attributes </a:t>
            </a:r>
            <a:r>
              <a:rPr lang="en-US" altLang="en-US" sz="2400" dirty="0">
                <a:latin typeface="Calibri" panose="020F0502020204030204" pitchFamily="34" charset="0"/>
              </a:rPr>
              <a:t>X</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a:t>
            </a:r>
          </a:p>
          <a:p>
            <a:pPr lvl="3">
              <a:spcAft>
                <a:spcPts val="600"/>
              </a:spcAft>
              <a:buNone/>
            </a:pPr>
            <a:endParaRPr lang="en-US" altLang="en-US" sz="2400" dirty="0" smtClean="0">
              <a:latin typeface="Calibri" panose="020F0502020204030204" pitchFamily="34" charset="0"/>
            </a:endParaRPr>
          </a:p>
          <a:p>
            <a:pPr lvl="3">
              <a:spcAft>
                <a:spcPts val="600"/>
              </a:spcAft>
              <a:buNone/>
            </a:pPr>
            <a:r>
              <a:rPr lang="en-US" altLang="en-US" sz="2400" dirty="0" smtClean="0">
                <a:latin typeface="Calibri" panose="020F0502020204030204" pitchFamily="34" charset="0"/>
              </a:rPr>
              <a:t>where n </a:t>
            </a:r>
            <a:r>
              <a:rPr lang="en-US" altLang="en-US" sz="2400" dirty="0">
                <a:latin typeface="Calibri" panose="020F0502020204030204" pitchFamily="34" charset="0"/>
              </a:rPr>
              <a:t>is the number of tuples,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2</a:t>
            </a:r>
            <a:r>
              <a:rPr lang="en-US" altLang="en-US" sz="2400" dirty="0">
                <a:latin typeface="Calibri" panose="020F0502020204030204" pitchFamily="34" charset="0"/>
              </a:rPr>
              <a:t> </a:t>
            </a:r>
            <a:r>
              <a:rPr lang="en-US" altLang="en-US" sz="2400" dirty="0" smtClean="0">
                <a:latin typeface="Calibri" panose="020F0502020204030204" pitchFamily="34" charset="0"/>
              </a:rPr>
              <a:t>are </a:t>
            </a:r>
            <a:r>
              <a:rPr lang="en-US" altLang="en-US" sz="2400" dirty="0">
                <a:latin typeface="Calibri" panose="020F0502020204030204" pitchFamily="34" charset="0"/>
              </a:rPr>
              <a:t>the respective means of X</a:t>
            </a:r>
            <a:r>
              <a:rPr lang="en-US" altLang="en-US" sz="2400" baseline="-25000" dirty="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 </a:t>
            </a:r>
            <a:r>
              <a:rPr lang="en-US" altLang="en-US" sz="2400" dirty="0" smtClean="0">
                <a:latin typeface="Calibri" panose="020F0502020204030204" pitchFamily="34" charset="0"/>
              </a:rPr>
              <a:t>,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1 </a:t>
            </a:r>
            <a:r>
              <a:rPr lang="en-US" altLang="en-US" sz="2400" dirty="0">
                <a:latin typeface="Calibri" panose="020F0502020204030204" pitchFamily="34" charset="0"/>
              </a:rPr>
              <a:t>and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2 </a:t>
            </a:r>
            <a:r>
              <a:rPr lang="en-US" altLang="en-US" sz="2400" dirty="0">
                <a:latin typeface="Calibri" panose="020F0502020204030204" pitchFamily="34" charset="0"/>
              </a:rPr>
              <a:t>are the respective standard deviation of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smtClean="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&gt; </a:t>
            </a:r>
            <a:r>
              <a:rPr lang="en-US" altLang="en-US" sz="2400" dirty="0" smtClean="0">
                <a:latin typeface="Calibri" panose="020F0502020204030204" pitchFamily="34" charset="0"/>
              </a:rPr>
              <a:t>0: A </a:t>
            </a:r>
            <a:r>
              <a:rPr lang="en-US" altLang="en-US" sz="2400" dirty="0">
                <a:latin typeface="Calibri" panose="020F0502020204030204" pitchFamily="34" charset="0"/>
              </a:rPr>
              <a:t>and B are positively correlated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’s </a:t>
            </a:r>
            <a:r>
              <a:rPr lang="en-US" altLang="en-US" sz="2400" dirty="0">
                <a:latin typeface="Calibri" panose="020F0502020204030204" pitchFamily="34" charset="0"/>
              </a:rPr>
              <a:t>values increase as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’s)</a:t>
            </a:r>
          </a:p>
          <a:p>
            <a:pPr lvl="1">
              <a:spcAft>
                <a:spcPts val="600"/>
              </a:spcAft>
            </a:pPr>
            <a:r>
              <a:rPr lang="en-US" altLang="en-US" sz="2400" dirty="0" smtClean="0">
                <a:latin typeface="Calibri" panose="020F0502020204030204" pitchFamily="34" charset="0"/>
              </a:rPr>
              <a:t> </a:t>
            </a:r>
            <a:r>
              <a:rPr lang="en-US" altLang="en-US" sz="2400" dirty="0">
                <a:latin typeface="Calibri" panose="020F0502020204030204" pitchFamily="34" charset="0"/>
              </a:rPr>
              <a:t>The higher, the stronger </a:t>
            </a:r>
            <a:r>
              <a:rPr lang="en-US" altLang="en-US" sz="2400" dirty="0" smtClean="0">
                <a:latin typeface="Calibri" panose="020F0502020204030204" pitchFamily="34" charset="0"/>
              </a:rPr>
              <a:t>correlation</a:t>
            </a:r>
            <a:endParaRPr lang="en-US" altLang="en-US" sz="2400" dirty="0">
              <a:latin typeface="Calibri" panose="020F0502020204030204" pitchFamily="34" charset="0"/>
            </a:endParaRP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a:t>
            </a:r>
            <a:r>
              <a:rPr lang="en-US" altLang="en-US" sz="2400" dirty="0" smtClean="0">
                <a:latin typeface="Calibri" panose="020F0502020204030204" pitchFamily="34" charset="0"/>
              </a:rPr>
              <a:t>= </a:t>
            </a:r>
            <a:r>
              <a:rPr lang="en-US" altLang="en-US" sz="2400" dirty="0">
                <a:latin typeface="Calibri" panose="020F0502020204030204" pitchFamily="34" charset="0"/>
              </a:rPr>
              <a:t>0: </a:t>
            </a:r>
            <a:r>
              <a:rPr lang="en-US" altLang="en-US" sz="2400" dirty="0" smtClean="0">
                <a:latin typeface="Calibri" panose="020F0502020204030204" pitchFamily="34" charset="0"/>
              </a:rPr>
              <a:t>independent (under the same assumption as discussed in co-variance)</a:t>
            </a: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&lt; 0: negatively correlated</a:t>
            </a:r>
          </a:p>
        </p:txBody>
      </p:sp>
      <p:graphicFrame>
        <p:nvGraphicFramePr>
          <p:cNvPr id="7" name="Object 6"/>
          <p:cNvGraphicFramePr>
            <a:graphicFrameLocks noChangeAspect="1"/>
          </p:cNvGraphicFramePr>
          <p:nvPr>
            <p:extLst/>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46379" name="Equation" r:id="rId4" imgW="1384200" imgH="469800" progId="Equation.DSMT4">
                  <p:embed/>
                </p:oleObj>
              </mc:Choice>
              <mc:Fallback>
                <p:oleObj name="Equation" r:id="rId4" imgW="1384200" imgH="469800" progId="Equation.DSMT4">
                  <p:embed/>
                  <p:pic>
                    <p:nvPicPr>
                      <p:cNvPr id="0" name=""/>
                      <p:cNvPicPr/>
                      <p:nvPr/>
                    </p:nvPicPr>
                    <p:blipFill>
                      <a:blip r:embed="rId5"/>
                      <a:stretch>
                        <a:fillRect/>
                      </a:stretch>
                    </p:blipFill>
                    <p:spPr>
                      <a:xfrm>
                        <a:off x="3856775" y="1880689"/>
                        <a:ext cx="2284307" cy="77369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017725" y="2337510"/>
          <a:ext cx="4453838" cy="1140738"/>
        </p:xfrm>
        <a:graphic>
          <a:graphicData uri="http://schemas.openxmlformats.org/presentationml/2006/ole">
            <mc:AlternateContent xmlns:mc="http://schemas.openxmlformats.org/markup-compatibility/2006">
              <mc:Choice xmlns:v="urn:schemas-microsoft-com:vml" Requires="v">
                <p:oleObj spid="_x0000_s46380" name="Equation" r:id="rId6" imgW="2577960" imgH="876240" progId="Equation.DSMT4">
                  <p:embed/>
                </p:oleObj>
              </mc:Choice>
              <mc:Fallback>
                <p:oleObj name="Equation" r:id="rId6" imgW="2577960" imgH="876240" progId="Equation.DSMT4">
                  <p:embed/>
                  <p:pic>
                    <p:nvPicPr>
                      <p:cNvPr id="0" name=""/>
                      <p:cNvPicPr/>
                      <p:nvPr/>
                    </p:nvPicPr>
                    <p:blipFill>
                      <a:blip r:embed="rId7"/>
                      <a:stretch>
                        <a:fillRect/>
                      </a:stretch>
                    </p:blipFill>
                    <p:spPr>
                      <a:xfrm>
                        <a:off x="7017725" y="2337510"/>
                        <a:ext cx="4453838" cy="1140738"/>
                      </a:xfrm>
                      <a:prstGeom prst="rect">
                        <a:avLst/>
                      </a:prstGeom>
                    </p:spPr>
                  </p:pic>
                </p:oleObj>
              </mc:Fallback>
            </mc:AlternateContent>
          </a:graphicData>
        </a:graphic>
      </p:graphicFrame>
    </p:spTree>
    <p:extLst>
      <p:ext uri="{BB962C8B-B14F-4D97-AF65-F5344CB8AC3E}">
        <p14:creationId xmlns:p14="http://schemas.microsoft.com/office/powerpoint/2010/main" val="52515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 y="125439"/>
            <a:ext cx="12370343" cy="865161"/>
          </a:xfrm>
        </p:spPr>
        <p:txBody>
          <a:bodyPr>
            <a:noAutofit/>
          </a:bodyPr>
          <a:lstStyle/>
          <a:p>
            <a:r>
              <a:rPr lang="en-US" altLang="en-US" dirty="0" smtClean="0"/>
              <a:t>Why </a:t>
            </a:r>
            <a:r>
              <a:rPr lang="en-US" altLang="en-US" dirty="0"/>
              <a:t>Preprocess the Data</a:t>
            </a:r>
            <a:r>
              <a:rPr lang="en-US" altLang="en-US" dirty="0" smtClean="0"/>
              <a:t>?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smtClean="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smtClean="0">
                <a:solidFill>
                  <a:srgbClr val="000000"/>
                </a:solidFill>
              </a:rPr>
              <a:t>Correlation coefficient value range: [</a:t>
            </a:r>
            <a:r>
              <a:rPr lang="en-US" altLang="en-US" sz="2400" dirty="0">
                <a:solidFill>
                  <a:srgbClr val="000000"/>
                </a:solidFill>
              </a:rPr>
              <a:t>–</a:t>
            </a:r>
            <a:r>
              <a:rPr lang="en-US" altLang="en-US" sz="2400" dirty="0" smtClean="0">
                <a:solidFill>
                  <a:srgbClr val="000000"/>
                </a:solidFill>
              </a:rPr>
              <a:t>1, 1]</a:t>
            </a:r>
          </a:p>
          <a:p>
            <a:pPr defTabSz="914400" fontAlgn="base">
              <a:spcBef>
                <a:spcPct val="50000"/>
              </a:spcBef>
              <a:spcAft>
                <a:spcPct val="0"/>
              </a:spcAft>
            </a:pPr>
            <a:r>
              <a:rPr lang="en-US" altLang="en-US" sz="2400" dirty="0" smtClean="0">
                <a:solidFill>
                  <a:srgbClr val="000000"/>
                </a:solidFill>
              </a:rPr>
              <a:t>A set of scatter </a:t>
            </a:r>
            <a:r>
              <a:rPr lang="en-US" altLang="en-US" sz="2400" dirty="0">
                <a:solidFill>
                  <a:srgbClr val="000000"/>
                </a:solidFill>
              </a:rPr>
              <a:t>plots </a:t>
            </a:r>
            <a:r>
              <a:rPr lang="en-US" altLang="en-US" sz="2400" dirty="0" smtClean="0">
                <a:solidFill>
                  <a:srgbClr val="000000"/>
                </a:solidFill>
              </a:rPr>
              <a:t>shows sets of points and their correlation coefficients changing from </a:t>
            </a:r>
            <a:r>
              <a:rPr lang="en-US" altLang="en-US" sz="2400" dirty="0">
                <a:solidFill>
                  <a:srgbClr val="000000"/>
                </a:solidFill>
              </a:rPr>
              <a:t>–1 to </a:t>
            </a:r>
            <a:r>
              <a:rPr lang="en-US" altLang="en-US" sz="2400" dirty="0" smtClean="0">
                <a:solidFill>
                  <a:srgbClr val="000000"/>
                </a:solidFill>
              </a:rPr>
              <a:t>1 </a:t>
            </a:r>
            <a:r>
              <a:rPr lang="en-US" altLang="en-US" sz="2400" dirty="0" smtClean="0"/>
              <a:t> </a:t>
            </a:r>
            <a:endParaRPr lang="en-US" altLang="en-US" sz="2400" dirty="0"/>
          </a:p>
        </p:txBody>
      </p:sp>
      <p:graphicFrame>
        <p:nvGraphicFramePr>
          <p:cNvPr id="4" name="Object 3"/>
          <p:cNvGraphicFramePr>
            <a:graphicFrameLocks noChangeAspect="1"/>
          </p:cNvGraphicFramePr>
          <p:nvPr>
            <p:extLst/>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47258" name="Bitmap Image" r:id="rId4" imgW="6035563" imgH="5784081" progId="Paint.Picture">
                  <p:embed/>
                </p:oleObj>
              </mc:Choice>
              <mc:Fallback>
                <p:oleObj name="Bitmap Image" r:id="rId4" imgW="6035563" imgH="578408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723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smtClean="0">
                <a:latin typeface="Calibri" pitchFamily="34" charset="0"/>
              </a:rPr>
              <a:t>The variance and covariance information for the two variables X</a:t>
            </a:r>
            <a:r>
              <a:rPr lang="en-US" sz="2400" baseline="-25000" dirty="0" smtClean="0">
                <a:latin typeface="Calibri" pitchFamily="34" charset="0"/>
              </a:rPr>
              <a:t>1</a:t>
            </a:r>
            <a:r>
              <a:rPr lang="en-US" sz="2400" dirty="0" smtClean="0">
                <a:latin typeface="Calibri" pitchFamily="34" charset="0"/>
              </a:rPr>
              <a:t> and X</a:t>
            </a:r>
            <a:r>
              <a:rPr lang="en-US" sz="2400" baseline="-25000" dirty="0" smtClean="0">
                <a:latin typeface="Calibri" pitchFamily="34" charset="0"/>
              </a:rPr>
              <a:t>2</a:t>
            </a:r>
            <a:r>
              <a:rPr lang="en-US" sz="2400" dirty="0" smtClean="0">
                <a:latin typeface="Calibri" pitchFamily="34" charset="0"/>
              </a:rPr>
              <a:t> can </a:t>
            </a:r>
            <a:r>
              <a:rPr lang="en-US" sz="2400" dirty="0">
                <a:latin typeface="Calibri" pitchFamily="34" charset="0"/>
              </a:rPr>
              <a:t>be </a:t>
            </a:r>
            <a:r>
              <a:rPr lang="en-US" sz="2400" dirty="0" smtClean="0">
                <a:latin typeface="Calibri" pitchFamily="34" charset="0"/>
              </a:rPr>
              <a:t>summarized as 2 X 2 covariance matrix </a:t>
            </a:r>
            <a:r>
              <a:rPr lang="en-US" sz="2400" dirty="0">
                <a:latin typeface="Calibri" pitchFamily="34" charset="0"/>
              </a:rPr>
              <a:t>as </a:t>
            </a:r>
            <a:endParaRPr lang="en-US" sz="2400" dirty="0" smtClean="0">
              <a:latin typeface="Calibri" pitchFamily="34" charset="0"/>
            </a:endParaRP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smtClean="0">
              <a:latin typeface="Calibri" pitchFamily="34" charset="0"/>
            </a:endParaRPr>
          </a:p>
          <a:p>
            <a:pPr>
              <a:spcAft>
                <a:spcPts val="600"/>
              </a:spcAft>
              <a:defRPr/>
            </a:pPr>
            <a:r>
              <a:rPr lang="en-US" sz="2400" dirty="0" smtClean="0">
                <a:latin typeface="Calibri" pitchFamily="34" charset="0"/>
              </a:rPr>
              <a:t>Generalizing it to </a:t>
            </a:r>
            <a:r>
              <a:rPr lang="en-US" sz="2400" i="1" dirty="0" smtClean="0">
                <a:latin typeface="Calibri" pitchFamily="34" charset="0"/>
              </a:rPr>
              <a:t>d</a:t>
            </a:r>
            <a:r>
              <a:rPr lang="en-US" sz="2400" dirty="0" smtClean="0">
                <a:latin typeface="Calibri" pitchFamily="34" charset="0"/>
              </a:rPr>
              <a:t> dimensions, we have,</a:t>
            </a:r>
            <a:endParaRPr lang="en-US" sz="2400" dirty="0">
              <a:latin typeface="Calibri" pitchFamily="34" charset="0"/>
            </a:endParaRPr>
          </a:p>
          <a:p>
            <a:pPr marL="0" indent="0">
              <a:spcBef>
                <a:spcPts val="1200"/>
              </a:spcBef>
              <a:buNone/>
            </a:pPr>
            <a:endParaRPr lang="en-US" sz="2000" dirty="0" smtClean="0">
              <a:latin typeface="Calibri" pitchFamily="34" charset="0"/>
            </a:endParaRPr>
          </a:p>
        </p:txBody>
      </p:sp>
      <p:graphicFrame>
        <p:nvGraphicFramePr>
          <p:cNvPr id="6" name="Object 5"/>
          <p:cNvGraphicFramePr>
            <a:graphicFrameLocks noChangeAspect="1"/>
          </p:cNvGraphicFramePr>
          <p:nvPr>
            <p:extLst/>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48441" name="Equation" r:id="rId4" imgW="3555720" imgH="457200" progId="Equation.DSMT4">
                  <p:embed/>
                </p:oleObj>
              </mc:Choice>
              <mc:Fallback>
                <p:oleObj name="Equation" r:id="rId4" imgW="3555720" imgH="457200" progId="Equation.DSMT4">
                  <p:embed/>
                  <p:pic>
                    <p:nvPicPr>
                      <p:cNvPr id="0" name=""/>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188448"/>
              </p:ext>
            </p:extLst>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48442" name="Equation" r:id="rId6" imgW="3111480" imgH="965160" progId="Equation.DSMT4">
                  <p:embed/>
                </p:oleObj>
              </mc:Choice>
              <mc:Fallback>
                <p:oleObj name="Equation" r:id="rId6" imgW="3111480" imgH="965160" progId="Equation.DSMT4">
                  <p:embed/>
                  <p:pic>
                    <p:nvPicPr>
                      <p:cNvPr id="0" name=""/>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4292675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6555499" y="40093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53081269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a:t>
            </a:r>
            <a:r>
              <a:rPr lang="en-US" altLang="en-US" dirty="0" smtClean="0"/>
              <a:t>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endParaRPr lang="en-US" altLang="en-US" sz="2400" dirty="0" smtClean="0"/>
          </a:p>
          <a:p>
            <a:pPr lvl="1">
              <a:spcAft>
                <a:spcPts val="600"/>
              </a:spcAft>
            </a:pPr>
            <a:r>
              <a:rPr lang="en-US" altLang="en-US" sz="2400" dirty="0" smtClean="0"/>
              <a:t>Obtain </a:t>
            </a:r>
            <a:r>
              <a:rPr lang="en-US" altLang="en-US" sz="2400" dirty="0"/>
              <a:t>a reduced representation of the data set </a:t>
            </a:r>
            <a:endParaRPr lang="en-US" altLang="en-US" sz="2400" dirty="0" smtClean="0"/>
          </a:p>
          <a:p>
            <a:pPr lvl="2">
              <a:spcAft>
                <a:spcPts val="600"/>
              </a:spcAft>
            </a:pPr>
            <a:r>
              <a:rPr lang="en-US" altLang="en-US" sz="2400" dirty="0" smtClean="0"/>
              <a:t>much </a:t>
            </a:r>
            <a:r>
              <a:rPr lang="en-US" altLang="en-US" sz="2400" dirty="0"/>
              <a:t>smaller in volume but yet produces </a:t>
            </a:r>
            <a:r>
              <a:rPr lang="en-US" altLang="en-US" sz="2400" i="1" dirty="0" smtClean="0"/>
              <a:t>almost</a:t>
            </a:r>
            <a:r>
              <a:rPr lang="en-US" altLang="en-US" sz="2400" dirty="0" smtClean="0"/>
              <a:t> </a:t>
            </a:r>
            <a:r>
              <a:rPr lang="en-US" altLang="en-US" sz="2400" dirty="0"/>
              <a:t>the </a:t>
            </a:r>
            <a:r>
              <a:rPr lang="en-US" altLang="en-US" sz="2400" dirty="0" smtClean="0"/>
              <a:t>same </a:t>
            </a:r>
            <a:r>
              <a:rPr lang="en-US" altLang="en-US" sz="2400" dirty="0"/>
              <a:t>analytical results</a:t>
            </a:r>
          </a:p>
          <a:p>
            <a:pPr eaLnBrk="1" hangingPunct="1">
              <a:spcAft>
                <a:spcPts val="600"/>
              </a:spcAft>
            </a:pPr>
            <a:r>
              <a:rPr lang="en-US" altLang="en-US" sz="2400" dirty="0"/>
              <a:t>Why data reduction</a:t>
            </a:r>
            <a:r>
              <a:rPr lang="en-US" altLang="en-US" sz="2400" dirty="0" smtClean="0"/>
              <a:t>?</a:t>
            </a:r>
            <a:r>
              <a:rPr lang="en-US" altLang="en-US" sz="2400" dirty="0" smtClean="0">
                <a:cs typeface="Tahoma" panose="020B0604030504040204" pitchFamily="34" charset="0"/>
              </a:rPr>
              <a:t>—</a:t>
            </a:r>
            <a:r>
              <a:rPr lang="en-US" altLang="en-US" sz="2400" dirty="0" smtClean="0"/>
              <a:t>A </a:t>
            </a:r>
            <a:r>
              <a:rPr lang="en-US" altLang="en-US" sz="2400" dirty="0"/>
              <a:t>database/data warehouse may store terabytes of </a:t>
            </a:r>
            <a:r>
              <a:rPr lang="en-US" altLang="en-US" sz="2400" dirty="0" smtClean="0"/>
              <a:t>data</a:t>
            </a:r>
          </a:p>
          <a:p>
            <a:pPr lvl="1">
              <a:spcAft>
                <a:spcPts val="600"/>
              </a:spcAft>
            </a:pPr>
            <a:r>
              <a:rPr lang="en-US" altLang="en-US" sz="2400" dirty="0" smtClean="0"/>
              <a:t>Complex analysis </a:t>
            </a:r>
            <a:r>
              <a:rPr lang="en-US" altLang="en-US" sz="2400" dirty="0"/>
              <a:t>may take a very long time to run on the complete data </a:t>
            </a:r>
            <a:r>
              <a:rPr lang="en-US" altLang="en-US" sz="2400" dirty="0" smtClean="0"/>
              <a:t>set</a:t>
            </a:r>
            <a:endParaRPr lang="en-US" altLang="en-US" sz="2400" dirty="0"/>
          </a:p>
          <a:p>
            <a:pPr>
              <a:spcAft>
                <a:spcPts val="600"/>
              </a:spcAft>
            </a:pPr>
            <a:r>
              <a:rPr lang="en-US" altLang="en-US" sz="2400" b="1" dirty="0" smtClean="0"/>
              <a:t>Methods for data </a:t>
            </a:r>
            <a:r>
              <a:rPr lang="en-US" altLang="en-US" sz="2400" b="1" dirty="0"/>
              <a:t>reduction </a:t>
            </a:r>
            <a:r>
              <a:rPr lang="en-US" altLang="en-US" sz="2400" dirty="0" smtClean="0"/>
              <a:t>(also </a:t>
            </a:r>
            <a:r>
              <a:rPr lang="en-US" altLang="en-US" sz="2400" i="1" dirty="0" smtClean="0"/>
              <a:t>data size reduction </a:t>
            </a:r>
            <a:r>
              <a:rPr lang="en-US" altLang="en-US" sz="2400" dirty="0" smtClean="0"/>
              <a:t>or </a:t>
            </a:r>
            <a:r>
              <a:rPr lang="en-US" altLang="en-US" sz="2400" i="1" dirty="0" err="1" smtClean="0"/>
              <a:t>numerosity</a:t>
            </a:r>
            <a:r>
              <a:rPr lang="en-US" altLang="en-US" sz="2400" i="1" dirty="0" smtClean="0"/>
              <a:t> reduction</a:t>
            </a:r>
            <a:r>
              <a:rPr lang="en-US" altLang="en-US" sz="2400" dirty="0" smtClean="0"/>
              <a:t>) </a:t>
            </a:r>
          </a:p>
          <a:p>
            <a:pPr lvl="1">
              <a:spcAft>
                <a:spcPts val="600"/>
              </a:spcAft>
            </a:pPr>
            <a:r>
              <a:rPr lang="en-US" altLang="en-US" sz="2400" dirty="0" smtClean="0"/>
              <a:t>Regression </a:t>
            </a:r>
            <a:r>
              <a:rPr lang="en-US" altLang="en-US" sz="2400" dirty="0"/>
              <a:t>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274552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fontScale="90000"/>
          </a:bodyPr>
          <a:lstStyle/>
          <a:p>
            <a:r>
              <a:rPr lang="en-US" altLang="en-US" sz="3800" dirty="0" smtClean="0"/>
              <a:t>Data Reduction: </a:t>
            </a:r>
            <a:r>
              <a:rPr lang="en-US" altLang="en-US" sz="3800" b="1" dirty="0" smtClean="0"/>
              <a:t>Parametric vs. Non-Parametric Methods</a:t>
            </a:r>
            <a:r>
              <a:rPr lang="en-US" altLang="en-US" sz="3800" dirty="0" smtClean="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a:t>
              </a:r>
              <a:r>
                <a:rPr lang="en-US" altLang="en-US" sz="2000" dirty="0" smtClean="0"/>
                <a:t>vs. </a:t>
              </a:r>
              <a:r>
                <a:rPr lang="en-US" altLang="en-US" sz="2000" dirty="0"/>
                <a:t>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smtClean="0">
                <a:latin typeface="+mn-lt"/>
              </a:rPr>
              <a:t>Clustering on the Raw </a:t>
            </a:r>
            <a:r>
              <a:rPr lang="en-US" altLang="en-US" sz="1800" dirty="0">
                <a:latin typeface="+mn-lt"/>
              </a:rPr>
              <a:t>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smtClean="0">
                <a:latin typeface="+mn-lt"/>
              </a:rPr>
              <a:t>Stratified Sampling</a:t>
            </a:r>
            <a:endParaRPr lang="en-US" altLang="en-US" sz="2000" dirty="0">
              <a:latin typeface="+mn-lt"/>
            </a:endParaRP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smtClean="0">
                <a:latin typeface="+mn-lt"/>
              </a:rPr>
              <a:t>Histogram</a:t>
            </a:r>
            <a:endParaRPr lang="en-US" altLang="en-US" sz="1800" dirty="0">
              <a:latin typeface="+mn-lt"/>
            </a:endParaRPr>
          </a:p>
        </p:txBody>
      </p:sp>
    </p:spTree>
    <p:extLst>
      <p:ext uri="{BB962C8B-B14F-4D97-AF65-F5344CB8AC3E}">
        <p14:creationId xmlns:p14="http://schemas.microsoft.com/office/powerpoint/2010/main" val="305037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t>
            </a:r>
            <a:r>
              <a:rPr lang="en-US" altLang="en-US" dirty="0" smtClean="0"/>
              <a:t>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t>
            </a:r>
            <a:r>
              <a:rPr lang="en-US" altLang="en-US" sz="2400" dirty="0" smtClean="0">
                <a:latin typeface="Calibri" panose="020F0502020204030204" pitchFamily="34" charset="0"/>
              </a:rPr>
              <a:t>also known as </a:t>
            </a:r>
            <a:r>
              <a:rPr lang="en-US" altLang="en-US" sz="2400" b="1" i="1" dirty="0" smtClean="0">
                <a:latin typeface="Calibri" panose="020F0502020204030204" pitchFamily="34" charset="0"/>
              </a:rPr>
              <a:t>explanatory </a:t>
            </a:r>
            <a:r>
              <a:rPr lang="en-US" altLang="en-US" sz="2400" b="1" i="1" dirty="0">
                <a:latin typeface="Calibri" panose="020F0502020204030204" pitchFamily="34" charset="0"/>
              </a:rPr>
              <a:t>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3234412018"/>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smtClean="0"/>
              <a:t>Two </a:t>
            </a:r>
            <a:r>
              <a:rPr lang="en-US" altLang="en-US" sz="2400" dirty="0"/>
              <a:t>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smtClean="0"/>
              <a:t>Nonlinear </a:t>
            </a:r>
            <a:r>
              <a:rPr lang="en-US" altLang="en-US" sz="2400" u="sng" dirty="0"/>
              <a:t>regression</a:t>
            </a:r>
            <a:r>
              <a:rPr lang="en-US" altLang="en-US" sz="2400" dirty="0" smtClean="0"/>
              <a:t>:</a:t>
            </a:r>
            <a:endParaRPr lang="en-US" altLang="en-US" sz="2400" dirty="0"/>
          </a:p>
          <a:p>
            <a:pPr lvl="1"/>
            <a:r>
              <a:rPr lang="en-US" sz="2400" dirty="0" smtClean="0"/>
              <a:t>Data </a:t>
            </a:r>
            <a:r>
              <a:rPr lang="en-US" sz="2400" dirty="0"/>
              <a:t>are modeled by a function which is a nonlinear combination of the model parameters and depends on one or more independent </a:t>
            </a:r>
            <a:r>
              <a:rPr lang="en-US" sz="2400" dirty="0" smtClean="0"/>
              <a:t>variables</a:t>
            </a:r>
          </a:p>
          <a:p>
            <a:pPr lvl="1"/>
            <a:r>
              <a:rPr lang="en-US" sz="2400" dirty="0" smtClean="0"/>
              <a:t>The </a:t>
            </a:r>
            <a:r>
              <a:rPr lang="en-US" sz="2400" dirty="0"/>
              <a:t>data are fitted by a method of successive </a:t>
            </a:r>
            <a:r>
              <a:rPr lang="en-US" sz="2400" dirty="0" smtClean="0"/>
              <a:t>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smtClean="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smtClean="0"/>
              <a:t>Multiple </a:t>
            </a:r>
            <a:r>
              <a:rPr lang="en-US" altLang="en-US" sz="2400" u="sng" dirty="0"/>
              <a:t>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smtClean="0"/>
              <a:t>Log-linear model</a:t>
            </a:r>
            <a:r>
              <a:rPr lang="en-US" altLang="en-US" sz="2400" dirty="0" smtClean="0"/>
              <a:t>:</a:t>
            </a:r>
            <a:endParaRPr lang="en-US" altLang="en-US" sz="2400" dirty="0"/>
          </a:p>
          <a:p>
            <a:pPr lvl="1"/>
            <a:r>
              <a:rPr lang="en-US" sz="2400" dirty="0" smtClean="0"/>
              <a:t>A math </a:t>
            </a:r>
            <a:r>
              <a:rPr lang="en-US" sz="2400" dirty="0"/>
              <a:t>model that takes the form of a function whose logarithm is a linear combination of the parameters of the model, which makes it possible to apply (possibly multivariate) linear </a:t>
            </a:r>
            <a:r>
              <a:rPr lang="en-US" sz="2400" dirty="0" smtClean="0"/>
              <a:t>regression</a:t>
            </a:r>
          </a:p>
          <a:p>
            <a:pPr lvl="1"/>
            <a:r>
              <a:rPr lang="en-US" altLang="en-US" sz="2400" dirty="0" smtClean="0"/>
              <a:t>Estimate </a:t>
            </a:r>
            <a:r>
              <a:rPr lang="en-US" altLang="en-US" sz="2400" dirty="0"/>
              <a:t>the probability of each point (tuple) in a </a:t>
            </a:r>
            <a:r>
              <a:rPr lang="en-US" altLang="en-US" sz="2400" dirty="0" smtClean="0"/>
              <a:t>multi-</a:t>
            </a:r>
            <a:r>
              <a:rPr lang="en-US" altLang="en-US" sz="2400" dirty="0" err="1" smtClean="0"/>
              <a:t>dimen</a:t>
            </a:r>
            <a:r>
              <a:rPr lang="en-US" altLang="en-US" sz="2400" dirty="0" smtClean="0"/>
              <a:t>. </a:t>
            </a:r>
            <a:r>
              <a:rPr lang="en-US" altLang="en-US" sz="2400" dirty="0"/>
              <a:t>space for a set of discretized attributes, based on a smaller subset of dimensional combinations</a:t>
            </a:r>
          </a:p>
          <a:p>
            <a:pPr lvl="1" eaLnBrk="1" hangingPunct="1"/>
            <a:r>
              <a:rPr lang="en-US" altLang="en-US" sz="2400" dirty="0" smtClean="0"/>
              <a:t>Useful </a:t>
            </a:r>
            <a:r>
              <a:rPr lang="en-US" altLang="en-US" sz="2400" dirty="0"/>
              <a:t>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smtClean="0"/>
              <a:t>Multiple Regression and Log-Linear Models</a:t>
            </a:r>
            <a:endParaRPr lang="en-US" altLang="en-US" sz="2400" dirty="0"/>
          </a:p>
        </p:txBody>
      </p:sp>
    </p:spTree>
    <p:extLst>
      <p:ext uri="{BB962C8B-B14F-4D97-AF65-F5344CB8AC3E}">
        <p14:creationId xmlns:p14="http://schemas.microsoft.com/office/powerpoint/2010/main" val="267802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Transformation – Simple Conversion</a:t>
            </a:r>
            <a:endParaRPr lang="en-US" dirty="0"/>
          </a:p>
        </p:txBody>
      </p:sp>
      <p:pic>
        <p:nvPicPr>
          <p:cNvPr id="4" name="Picture 3"/>
          <p:cNvPicPr>
            <a:picLocks noChangeAspect="1"/>
          </p:cNvPicPr>
          <p:nvPr/>
        </p:nvPicPr>
        <p:blipFill>
          <a:blip r:embed="rId2"/>
          <a:stretch>
            <a:fillRect/>
          </a:stretch>
        </p:blipFill>
        <p:spPr>
          <a:xfrm>
            <a:off x="515498" y="1253569"/>
            <a:ext cx="3599684" cy="5604431"/>
          </a:xfrm>
          <a:prstGeom prst="rect">
            <a:avLst/>
          </a:prstGeom>
        </p:spPr>
      </p:pic>
      <p:sp>
        <p:nvSpPr>
          <p:cNvPr id="5" name="Rectangle 4"/>
          <p:cNvSpPr/>
          <p:nvPr/>
        </p:nvSpPr>
        <p:spPr>
          <a:xfrm>
            <a:off x="4331315" y="2828496"/>
            <a:ext cx="7213431" cy="2308324"/>
          </a:xfrm>
          <a:prstGeom prst="rect">
            <a:avLst/>
          </a:prstGeom>
        </p:spPr>
        <p:txBody>
          <a:bodyPr wrap="square">
            <a:spAutoFit/>
          </a:bodyPr>
          <a:lstStyle/>
          <a:p>
            <a:r>
              <a:rPr lang="en-US" sz="2400" dirty="0"/>
              <a:t>A scatterplot in which the areas of the sovereign states and dependent territories in the world are plotted on the vertical axis against their populations on the horizontal axis. The upper plot uses raw data. In the lower plot, both the area and population data have been transformed using the </a:t>
            </a:r>
            <a:r>
              <a:rPr lang="en-US" sz="2400" b="1" i="1" dirty="0"/>
              <a:t>logarithm function</a:t>
            </a:r>
            <a:r>
              <a:rPr lang="en-US" sz="2400" dirty="0"/>
              <a:t>.</a:t>
            </a:r>
          </a:p>
        </p:txBody>
      </p:sp>
    </p:spTree>
    <p:extLst>
      <p:ext uri="{BB962C8B-B14F-4D97-AF65-F5344CB8AC3E}">
        <p14:creationId xmlns:p14="http://schemas.microsoft.com/office/powerpoint/2010/main" val="6115588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smtClean="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14038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Issues</a:t>
            </a:r>
            <a:endParaRPr lang="en-US" dirty="0"/>
          </a:p>
        </p:txBody>
      </p:sp>
      <p:pic>
        <p:nvPicPr>
          <p:cNvPr id="10" name="Picture 9"/>
          <p:cNvPicPr>
            <a:picLocks noChangeAspect="1"/>
          </p:cNvPicPr>
          <p:nvPr/>
        </p:nvPicPr>
        <p:blipFill>
          <a:blip r:embed="rId2"/>
          <a:stretch>
            <a:fillRect/>
          </a:stretch>
        </p:blipFill>
        <p:spPr>
          <a:xfrm>
            <a:off x="9501176" y="23760"/>
            <a:ext cx="2690824" cy="2443708"/>
          </a:xfrm>
          <a:prstGeom prst="rect">
            <a:avLst/>
          </a:prstGeom>
        </p:spPr>
      </p:pic>
      <p:sp>
        <p:nvSpPr>
          <p:cNvPr id="11" name="Rectangle 10"/>
          <p:cNvSpPr/>
          <p:nvPr/>
        </p:nvSpPr>
        <p:spPr>
          <a:xfrm>
            <a:off x="304973" y="1905911"/>
            <a:ext cx="8611763" cy="384721"/>
          </a:xfrm>
          <a:prstGeom prst="rect">
            <a:avLst/>
          </a:prstGeom>
        </p:spPr>
        <p:txBody>
          <a:bodyPr wrap="square">
            <a:spAutoFit/>
          </a:bodyPr>
          <a:lstStyle/>
          <a:p>
            <a:r>
              <a:rPr lang="en-US" dirty="0"/>
              <a:t>a customer’s first name and last name are mandatory but middle name is optional</a:t>
            </a:r>
            <a:r>
              <a:rPr lang="en-US" dirty="0" smtClean="0"/>
              <a:t>; </a:t>
            </a:r>
          </a:p>
        </p:txBody>
      </p:sp>
      <p:sp>
        <p:nvSpPr>
          <p:cNvPr id="12" name="Rectangle 11"/>
          <p:cNvSpPr/>
          <p:nvPr/>
        </p:nvSpPr>
        <p:spPr>
          <a:xfrm>
            <a:off x="3367290" y="2421926"/>
            <a:ext cx="8824710" cy="677108"/>
          </a:xfrm>
          <a:prstGeom prst="rect">
            <a:avLst/>
          </a:prstGeom>
        </p:spPr>
        <p:txBody>
          <a:bodyPr wrap="square">
            <a:spAutoFit/>
          </a:bodyPr>
          <a:lstStyle/>
          <a:p>
            <a:r>
              <a:rPr lang="en-US" dirty="0"/>
              <a:t>Is all the requisite information available? Do any data values have missing elements? Or are they in an unusable state?</a:t>
            </a:r>
          </a:p>
        </p:txBody>
      </p:sp>
      <p:sp>
        <p:nvSpPr>
          <p:cNvPr id="13" name="Rectangle 12"/>
          <p:cNvSpPr/>
          <p:nvPr/>
        </p:nvSpPr>
        <p:spPr>
          <a:xfrm>
            <a:off x="171041" y="3388288"/>
            <a:ext cx="7291930" cy="677108"/>
          </a:xfrm>
          <a:prstGeom prst="rect">
            <a:avLst/>
          </a:prstGeom>
        </p:spPr>
        <p:txBody>
          <a:bodyPr wrap="square">
            <a:spAutoFit/>
          </a:bodyPr>
          <a:lstStyle/>
          <a:p>
            <a:r>
              <a:rPr lang="en-US" dirty="0"/>
              <a:t>A business unit status is closed but there are sales for that business unit.</a:t>
            </a:r>
          </a:p>
          <a:p>
            <a:r>
              <a:rPr lang="en-US" dirty="0"/>
              <a:t>Employee status is terminated but pay status is active.</a:t>
            </a:r>
          </a:p>
        </p:txBody>
      </p:sp>
      <p:sp>
        <p:nvSpPr>
          <p:cNvPr id="14" name="Rectangle 13"/>
          <p:cNvSpPr/>
          <p:nvPr/>
        </p:nvSpPr>
        <p:spPr>
          <a:xfrm>
            <a:off x="3561105" y="4168735"/>
            <a:ext cx="8495668" cy="677108"/>
          </a:xfrm>
          <a:prstGeom prst="rect">
            <a:avLst/>
          </a:prstGeom>
        </p:spPr>
        <p:txBody>
          <a:bodyPr wrap="square">
            <a:spAutoFit/>
          </a:bodyPr>
          <a:lstStyle/>
          <a:p>
            <a:r>
              <a:rPr lang="en-US" dirty="0"/>
              <a:t>Are data values the same across the data sets? Are there any distinct occurrences of the same data instances that provide conflicting information?</a:t>
            </a:r>
          </a:p>
        </p:txBody>
      </p:sp>
      <p:sp>
        <p:nvSpPr>
          <p:cNvPr id="15" name="Rectangle 14"/>
          <p:cNvSpPr/>
          <p:nvPr/>
        </p:nvSpPr>
        <p:spPr>
          <a:xfrm>
            <a:off x="155358" y="5204501"/>
            <a:ext cx="5926433" cy="384721"/>
          </a:xfrm>
          <a:prstGeom prst="rect">
            <a:avLst/>
          </a:prstGeom>
        </p:spPr>
        <p:txBody>
          <a:bodyPr wrap="square">
            <a:spAutoFit/>
          </a:bodyPr>
          <a:lstStyle/>
          <a:p>
            <a:r>
              <a:rPr lang="en-US" dirty="0" smtClean="0"/>
              <a:t>Date </a:t>
            </a:r>
            <a:r>
              <a:rPr lang="en-US" dirty="0"/>
              <a:t>of birth of customer is in the format “mm/</a:t>
            </a:r>
            <a:r>
              <a:rPr lang="en-US" dirty="0" err="1"/>
              <a:t>dd</a:t>
            </a:r>
            <a:r>
              <a:rPr lang="en-US" dirty="0"/>
              <a:t>/</a:t>
            </a:r>
            <a:r>
              <a:rPr lang="en-US" dirty="0" err="1"/>
              <a:t>yyyy</a:t>
            </a:r>
            <a:r>
              <a:rPr lang="en-US" dirty="0"/>
              <a:t>”</a:t>
            </a:r>
          </a:p>
        </p:txBody>
      </p:sp>
      <p:sp>
        <p:nvSpPr>
          <p:cNvPr id="16" name="Rectangle 15"/>
          <p:cNvSpPr/>
          <p:nvPr/>
        </p:nvSpPr>
        <p:spPr>
          <a:xfrm>
            <a:off x="3574701" y="5795979"/>
            <a:ext cx="8497750" cy="677108"/>
          </a:xfrm>
          <a:prstGeom prst="rect">
            <a:avLst/>
          </a:prstGeom>
        </p:spPr>
        <p:txBody>
          <a:bodyPr wrap="square">
            <a:spAutoFit/>
          </a:bodyPr>
          <a:lstStyle/>
          <a:p>
            <a:r>
              <a:rPr lang="en-US" dirty="0"/>
              <a:t>Do data values comply with the specified formats? If so, do all the data values comply with those formats?</a:t>
            </a:r>
          </a:p>
        </p:txBody>
      </p:sp>
      <p:sp>
        <p:nvSpPr>
          <p:cNvPr id="21" name="TextBox 20"/>
          <p:cNvSpPr txBox="1"/>
          <p:nvPr/>
        </p:nvSpPr>
        <p:spPr>
          <a:xfrm>
            <a:off x="282912" y="1289333"/>
            <a:ext cx="3943357" cy="523220"/>
          </a:xfrm>
          <a:prstGeom prst="rect">
            <a:avLst/>
          </a:prstGeom>
          <a:noFill/>
        </p:spPr>
        <p:txBody>
          <a:bodyPr wrap="none" rtlCol="0">
            <a:spAutoFit/>
          </a:bodyPr>
          <a:lstStyle/>
          <a:p>
            <a:r>
              <a:rPr lang="en-US" sz="2800" dirty="0" smtClean="0"/>
              <a:t>Definitions and Questions</a:t>
            </a:r>
            <a:endParaRPr lang="en-US" sz="2800" dirty="0"/>
          </a:p>
        </p:txBody>
      </p:sp>
      <p:sp>
        <p:nvSpPr>
          <p:cNvPr id="22" name="TextBox 21"/>
          <p:cNvSpPr txBox="1"/>
          <p:nvPr/>
        </p:nvSpPr>
        <p:spPr>
          <a:xfrm>
            <a:off x="564429" y="2430386"/>
            <a:ext cx="2544086" cy="584776"/>
          </a:xfrm>
          <a:prstGeom prst="rect">
            <a:avLst/>
          </a:prstGeom>
          <a:solidFill>
            <a:srgbClr val="CCFFCC"/>
          </a:solidFill>
        </p:spPr>
        <p:txBody>
          <a:bodyPr wrap="none" rtlCol="0">
            <a:spAutoFit/>
          </a:bodyPr>
          <a:lstStyle/>
          <a:p>
            <a:r>
              <a:rPr lang="en-US" sz="3200" dirty="0" smtClean="0"/>
              <a:t>Completeness</a:t>
            </a:r>
            <a:endParaRPr lang="en-US" sz="3200" dirty="0"/>
          </a:p>
        </p:txBody>
      </p:sp>
      <p:sp>
        <p:nvSpPr>
          <p:cNvPr id="23" name="TextBox 22"/>
          <p:cNvSpPr txBox="1"/>
          <p:nvPr/>
        </p:nvSpPr>
        <p:spPr>
          <a:xfrm>
            <a:off x="591397" y="4197826"/>
            <a:ext cx="2167180" cy="584776"/>
          </a:xfrm>
          <a:prstGeom prst="rect">
            <a:avLst/>
          </a:prstGeom>
          <a:solidFill>
            <a:srgbClr val="CCFFCC"/>
          </a:solidFill>
        </p:spPr>
        <p:txBody>
          <a:bodyPr wrap="none" rtlCol="0">
            <a:spAutoFit/>
          </a:bodyPr>
          <a:lstStyle/>
          <a:p>
            <a:r>
              <a:rPr lang="en-US" sz="3200" dirty="0" smtClean="0"/>
              <a:t>Consistency</a:t>
            </a:r>
            <a:endParaRPr lang="en-US" sz="3200" dirty="0"/>
          </a:p>
        </p:txBody>
      </p:sp>
      <p:sp>
        <p:nvSpPr>
          <p:cNvPr id="24" name="TextBox 23"/>
          <p:cNvSpPr txBox="1"/>
          <p:nvPr/>
        </p:nvSpPr>
        <p:spPr>
          <a:xfrm>
            <a:off x="560044" y="5828527"/>
            <a:ext cx="2065389" cy="584776"/>
          </a:xfrm>
          <a:prstGeom prst="rect">
            <a:avLst/>
          </a:prstGeom>
          <a:solidFill>
            <a:srgbClr val="CCFFCC"/>
          </a:solidFill>
        </p:spPr>
        <p:txBody>
          <a:bodyPr wrap="none" rtlCol="0">
            <a:spAutoFit/>
          </a:bodyPr>
          <a:lstStyle/>
          <a:p>
            <a:r>
              <a:rPr lang="en-US" sz="3200" dirty="0" smtClean="0"/>
              <a:t>Conformity</a:t>
            </a:r>
            <a:endParaRPr lang="en-US" sz="3200" dirty="0"/>
          </a:p>
        </p:txBody>
      </p:sp>
    </p:spTree>
    <p:extLst>
      <p:ext uri="{BB962C8B-B14F-4D97-AF65-F5344CB8AC3E}">
        <p14:creationId xmlns:p14="http://schemas.microsoft.com/office/powerpoint/2010/main" val="3705276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22" grpId="0" animBg="1"/>
      <p:bldP spid="2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smtClean="0"/>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smtClean="0">
                <a:latin typeface="Calibri" panose="020F0502020204030204" pitchFamily="34" charset="0"/>
              </a:rPr>
              <a:t>Binning </a:t>
            </a:r>
            <a:endParaRPr lang="en-US" altLang="en-US" dirty="0">
              <a:latin typeface="Calibri" panose="020F0502020204030204" pitchFamily="34" charset="0"/>
            </a:endParaRPr>
          </a:p>
          <a:p>
            <a:pPr lvl="1">
              <a:spcAft>
                <a:spcPts val="600"/>
              </a:spcAft>
            </a:pPr>
            <a:r>
              <a:rPr lang="en-US" altLang="en-US" dirty="0" smtClean="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smtClean="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endParaRPr lang="en-US" altLang="en-US" dirty="0" smtClean="0">
              <a:latin typeface="Calibri" panose="020F0502020204030204" pitchFamily="34" charset="0"/>
            </a:endParaRPr>
          </a:p>
          <a:p>
            <a:pPr lvl="1">
              <a:spcAft>
                <a:spcPts val="600"/>
              </a:spcAft>
            </a:pPr>
            <a:r>
              <a:rPr lang="en-US" altLang="en-US" dirty="0" smtClean="0">
                <a:latin typeface="Calibri" panose="020F0502020204030204" pitchFamily="34" charset="0"/>
              </a:rPr>
              <a:t>Unsupervised</a:t>
            </a:r>
            <a:r>
              <a:rPr lang="en-US" altLang="en-US" dirty="0">
                <a:latin typeface="Calibri" panose="020F0502020204030204" pitchFamily="34" charset="0"/>
              </a:rPr>
              <a:t>, top-down split or bottom-up </a:t>
            </a:r>
            <a:r>
              <a:rPr lang="en-US" altLang="en-US" dirty="0" smtClean="0">
                <a:latin typeface="Calibri" panose="020F0502020204030204" pitchFamily="34" charset="0"/>
              </a:rPr>
              <a:t>merge</a:t>
            </a:r>
            <a:endParaRPr lang="en-US" altLang="en-US" dirty="0">
              <a:latin typeface="Calibri" panose="020F0502020204030204" pitchFamily="34" charset="0"/>
            </a:endParaRPr>
          </a:p>
          <a:p>
            <a:pPr>
              <a:spcAft>
                <a:spcPts val="600"/>
              </a:spcAft>
            </a:pPr>
            <a:r>
              <a:rPr lang="en-US" altLang="en-US" dirty="0">
                <a:latin typeface="Calibri" panose="020F0502020204030204" pitchFamily="34" charset="0"/>
              </a:rPr>
              <a:t>Decision-tree </a:t>
            </a:r>
            <a:r>
              <a:rPr lang="en-US" altLang="en-US" dirty="0" smtClean="0">
                <a:latin typeface="Calibri" panose="020F0502020204030204" pitchFamily="34" charset="0"/>
              </a:rPr>
              <a:t>analysis</a:t>
            </a:r>
          </a:p>
          <a:p>
            <a:pPr lvl="1">
              <a:spcAft>
                <a:spcPts val="600"/>
              </a:spcAft>
            </a:pPr>
            <a:r>
              <a:rPr lang="en-US" altLang="en-US" dirty="0" smtClean="0">
                <a:latin typeface="Calibri" panose="020F0502020204030204" pitchFamily="34" charset="0"/>
              </a:rPr>
              <a:t>Supervised</a:t>
            </a:r>
            <a:r>
              <a:rPr lang="en-US" altLang="en-US" dirty="0">
                <a:latin typeface="Calibri" panose="020F0502020204030204" pitchFamily="34" charset="0"/>
              </a:rPr>
              <a:t>, top-down </a:t>
            </a:r>
            <a:r>
              <a:rPr lang="en-US" altLang="en-US" dirty="0" smtClean="0">
                <a:latin typeface="Calibri" panose="020F0502020204030204" pitchFamily="34" charset="0"/>
              </a:rPr>
              <a:t>split</a:t>
            </a:r>
            <a:endParaRPr lang="en-US" altLang="en-US" dirty="0">
              <a:latin typeface="Calibri" panose="020F0502020204030204" pitchFamily="34" charset="0"/>
            </a:endParaRP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endParaRPr lang="en-US" altLang="en-US" dirty="0" smtClean="0">
              <a:latin typeface="Calibri" panose="020F0502020204030204" pitchFamily="34" charset="0"/>
            </a:endParaRPr>
          </a:p>
          <a:p>
            <a:pPr lvl="1">
              <a:spcAft>
                <a:spcPts val="600"/>
              </a:spcAft>
            </a:pPr>
            <a:r>
              <a:rPr lang="en-US" altLang="en-US" dirty="0" smtClean="0">
                <a:latin typeface="Calibri" panose="020F0502020204030204" pitchFamily="34" charset="0"/>
              </a:rPr>
              <a:t>Unsupervised</a:t>
            </a:r>
            <a:r>
              <a:rPr lang="en-US" altLang="en-US" dirty="0">
                <a:latin typeface="Calibri" panose="020F0502020204030204" pitchFamily="34" charset="0"/>
              </a:rPr>
              <a:t>, bottom-up </a:t>
            </a:r>
            <a:r>
              <a:rPr lang="en-US" altLang="en-US" dirty="0" smtClean="0">
                <a:latin typeface="Calibri" panose="020F0502020204030204" pitchFamily="34" charset="0"/>
              </a:rPr>
              <a:t>merge</a:t>
            </a:r>
          </a:p>
          <a:p>
            <a:pPr>
              <a:spcAft>
                <a:spcPts val="600"/>
              </a:spcAft>
            </a:pPr>
            <a:r>
              <a:rPr lang="en-US" altLang="en-US" dirty="0" smtClean="0">
                <a:latin typeface="Calibri" panose="020F0502020204030204" pitchFamily="34" charset="0"/>
              </a:rPr>
              <a:t>Note: All </a:t>
            </a:r>
            <a:r>
              <a:rPr lang="en-US" altLang="en-US" dirty="0">
                <a:latin typeface="Calibri" panose="020F0502020204030204" pitchFamily="34" charset="0"/>
              </a:rPr>
              <a:t>the methods can be applied </a:t>
            </a:r>
            <a:r>
              <a:rPr lang="en-US" altLang="en-US" dirty="0" smtClean="0">
                <a:latin typeface="Calibri" panose="020F0502020204030204" pitchFamily="34" charset="0"/>
              </a:rPr>
              <a:t>recursively</a:t>
            </a:r>
            <a:endParaRPr lang="en-US" altLang="en-US" dirty="0">
              <a:latin typeface="Calibri" panose="020F0502020204030204" pitchFamily="34" charset="0"/>
            </a:endParaRPr>
          </a:p>
        </p:txBody>
      </p:sp>
    </p:spTree>
    <p:extLst>
      <p:ext uri="{BB962C8B-B14F-4D97-AF65-F5344CB8AC3E}">
        <p14:creationId xmlns:p14="http://schemas.microsoft.com/office/powerpoint/2010/main" val="2256033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endParaRPr lang="en-US" altLang="en-US" dirty="0" smtClean="0"/>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263804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smtClean="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err="1"/>
              <a:t>equi</a:t>
            </a:r>
            <a:r>
              <a:rPr lang="en-US" altLang="en-US" sz="2400" b="1" dirty="0"/>
              <a:t>-depth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771431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smtClean="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a:t>
            </a:r>
            <a:r>
              <a:rPr lang="en-US" altLang="en-US" sz="1800" b="1" dirty="0" smtClean="0">
                <a:latin typeface="+mn-lt"/>
              </a:rPr>
              <a:t>depth (frequency) </a:t>
            </a:r>
            <a:r>
              <a:rPr lang="en-US" altLang="en-US" sz="1800" b="1" dirty="0">
                <a:latin typeface="+mn-lt"/>
              </a:rPr>
              <a:t>(binning)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a:t>
            </a:r>
            <a:r>
              <a:rPr lang="en-US" altLang="en-US" sz="1800" b="1" dirty="0" smtClean="0">
                <a:latin typeface="+mn-lt"/>
              </a:rPr>
              <a:t>width (distance) binning</a:t>
            </a:r>
            <a:endParaRPr lang="en-US" altLang="en-US" sz="1800" b="1" dirty="0">
              <a:latin typeface="+mn-lt"/>
            </a:endParaRPr>
          </a:p>
        </p:txBody>
      </p:sp>
    </p:spTree>
    <p:extLst>
      <p:ext uri="{BB962C8B-B14F-4D97-AF65-F5344CB8AC3E}">
        <p14:creationId xmlns:p14="http://schemas.microsoft.com/office/powerpoint/2010/main" val="2185837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smtClean="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extLst>
              <p:ext uri="{D42A27DB-BD31-4B8C-83A1-F6EECF244321}">
                <p14:modId xmlns:p14="http://schemas.microsoft.com/office/powerpoint/2010/main" val="1350278825"/>
              </p:ext>
            </p:extLst>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41143" name="Chart" r:id="rId4" imgW="7915188" imgH="3848049" progId="MSGraph.Chart.8">
                  <p:embed followColorScheme="full"/>
                </p:oleObj>
              </mc:Choice>
              <mc:Fallback>
                <p:oleObj name="Chart" r:id="rId4" imgW="7915188" imgH="3848049" progId="MSGraph.Chart.8">
                  <p:embed followColorScheme="full"/>
                  <p:pic>
                    <p:nvPicPr>
                      <p:cNvPr id="0" name=""/>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51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09" y="221676"/>
            <a:ext cx="5389139" cy="738909"/>
          </a:xfrm>
        </p:spPr>
        <p:txBody>
          <a:bodyPr/>
          <a:lstStyle/>
          <a:p>
            <a:r>
              <a:rPr lang="en-US" dirty="0" smtClean="0"/>
              <a:t>Example</a:t>
            </a:r>
            <a:endParaRPr lang="en-US" dirty="0"/>
          </a:p>
        </p:txBody>
      </p:sp>
      <p:pic>
        <p:nvPicPr>
          <p:cNvPr id="5" name="Picture 4"/>
          <p:cNvPicPr>
            <a:picLocks noChangeAspect="1"/>
          </p:cNvPicPr>
          <p:nvPr/>
        </p:nvPicPr>
        <p:blipFill>
          <a:blip r:embed="rId2"/>
          <a:stretch>
            <a:fillRect/>
          </a:stretch>
        </p:blipFill>
        <p:spPr>
          <a:xfrm>
            <a:off x="0" y="0"/>
            <a:ext cx="6102626" cy="6858000"/>
          </a:xfrm>
          <a:prstGeom prst="rect">
            <a:avLst/>
          </a:prstGeom>
        </p:spPr>
      </p:pic>
      <p:pic>
        <p:nvPicPr>
          <p:cNvPr id="6" name="Picture 5"/>
          <p:cNvPicPr>
            <a:picLocks noChangeAspect="1"/>
          </p:cNvPicPr>
          <p:nvPr/>
        </p:nvPicPr>
        <p:blipFill>
          <a:blip r:embed="rId3"/>
          <a:stretch>
            <a:fillRect/>
          </a:stretch>
        </p:blipFill>
        <p:spPr>
          <a:xfrm>
            <a:off x="6291405" y="3094825"/>
            <a:ext cx="5900595" cy="3310334"/>
          </a:xfrm>
          <a:prstGeom prst="rect">
            <a:avLst/>
          </a:prstGeom>
        </p:spPr>
      </p:pic>
      <p:sp>
        <p:nvSpPr>
          <p:cNvPr id="7" name="TextBox 6"/>
          <p:cNvSpPr txBox="1"/>
          <p:nvPr/>
        </p:nvSpPr>
        <p:spPr>
          <a:xfrm>
            <a:off x="6518587" y="1157783"/>
            <a:ext cx="4160113" cy="2139047"/>
          </a:xfrm>
          <a:prstGeom prst="rect">
            <a:avLst/>
          </a:prstGeom>
          <a:noFill/>
        </p:spPr>
        <p:txBody>
          <a:bodyPr wrap="none" rtlCol="0">
            <a:spAutoFit/>
          </a:bodyPr>
          <a:lstStyle/>
          <a:p>
            <a:pPr marL="342900" indent="-342900">
              <a:buFont typeface="Wingdings" charset="2"/>
              <a:buChar char="u"/>
            </a:pPr>
            <a:r>
              <a:rPr lang="en-US" dirty="0" smtClean="0"/>
              <a:t>What’s the difference in the trends ?</a:t>
            </a:r>
          </a:p>
          <a:p>
            <a:pPr marL="342900" indent="-342900">
              <a:buFont typeface="Wingdings" charset="2"/>
              <a:buChar char="u"/>
            </a:pPr>
            <a:endParaRPr lang="en-US" dirty="0"/>
          </a:p>
          <a:p>
            <a:pPr marL="342900" indent="-342900">
              <a:buFont typeface="Wingdings" charset="2"/>
              <a:buChar char="u"/>
            </a:pPr>
            <a:r>
              <a:rPr lang="en-US" dirty="0" smtClean="0"/>
              <a:t>Each has a different bin sizes …</a:t>
            </a:r>
          </a:p>
          <a:p>
            <a:pPr marL="342900" indent="-342900">
              <a:buFont typeface="Wingdings" charset="2"/>
              <a:buChar char="u"/>
            </a:pPr>
            <a:endParaRPr lang="en-US" dirty="0"/>
          </a:p>
          <a:p>
            <a:pPr marL="342900" indent="-342900">
              <a:buFont typeface="Wingdings" charset="2"/>
              <a:buChar char="u"/>
            </a:pPr>
            <a:r>
              <a:rPr lang="en-US" dirty="0" smtClean="0"/>
              <a:t>The data is same ….</a:t>
            </a:r>
          </a:p>
          <a:p>
            <a:pPr marL="342900" indent="-342900">
              <a:buFont typeface="Wingdings" charset="2"/>
              <a:buChar char="u"/>
            </a:pPr>
            <a:endParaRPr lang="en-US" dirty="0"/>
          </a:p>
          <a:p>
            <a:pPr marL="342900" indent="-342900">
              <a:buFont typeface="Wingdings" charset="2"/>
              <a:buChar char="u"/>
            </a:pPr>
            <a:r>
              <a:rPr lang="en-US" dirty="0" smtClean="0"/>
              <a:t>Analysis is very different …</a:t>
            </a:r>
            <a:endParaRPr lang="en-US" dirty="0"/>
          </a:p>
        </p:txBody>
      </p:sp>
    </p:spTree>
    <p:extLst>
      <p:ext uri="{BB962C8B-B14F-4D97-AF65-F5344CB8AC3E}">
        <p14:creationId xmlns:p14="http://schemas.microsoft.com/office/powerpoint/2010/main" val="2702758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Another Example …</a:t>
            </a:r>
            <a:endParaRPr lang="en-US" dirty="0"/>
          </a:p>
        </p:txBody>
      </p:sp>
      <p:pic>
        <p:nvPicPr>
          <p:cNvPr id="4" name="Picture 3"/>
          <p:cNvPicPr>
            <a:picLocks noChangeAspect="1"/>
          </p:cNvPicPr>
          <p:nvPr/>
        </p:nvPicPr>
        <p:blipFill>
          <a:blip r:embed="rId2"/>
          <a:stretch>
            <a:fillRect/>
          </a:stretch>
        </p:blipFill>
        <p:spPr>
          <a:xfrm>
            <a:off x="0" y="1120436"/>
            <a:ext cx="12192000" cy="5737564"/>
          </a:xfrm>
          <a:prstGeom prst="rect">
            <a:avLst/>
          </a:prstGeom>
        </p:spPr>
      </p:pic>
    </p:spTree>
    <p:extLst>
      <p:ext uri="{BB962C8B-B14F-4D97-AF65-F5344CB8AC3E}">
        <p14:creationId xmlns:p14="http://schemas.microsoft.com/office/powerpoint/2010/main" val="174356371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Equi</a:t>
            </a:r>
            <a:r>
              <a:rPr lang="en-US" dirty="0" smtClean="0"/>
              <a:t> – Width and </a:t>
            </a:r>
            <a:r>
              <a:rPr lang="en-US" dirty="0" err="1" smtClean="0"/>
              <a:t>Equi</a:t>
            </a:r>
            <a:r>
              <a:rPr lang="en-US" dirty="0" smtClean="0"/>
              <a:t> - Frequency</a:t>
            </a:r>
            <a:endParaRPr lang="en-US" dirty="0"/>
          </a:p>
        </p:txBody>
      </p:sp>
      <p:pic>
        <p:nvPicPr>
          <p:cNvPr id="4" name="Picture 3"/>
          <p:cNvPicPr>
            <a:picLocks noChangeAspect="1"/>
          </p:cNvPicPr>
          <p:nvPr/>
        </p:nvPicPr>
        <p:blipFill>
          <a:blip r:embed="rId2"/>
          <a:stretch>
            <a:fillRect/>
          </a:stretch>
        </p:blipFill>
        <p:spPr>
          <a:xfrm>
            <a:off x="4922615" y="1161005"/>
            <a:ext cx="7275486" cy="2723169"/>
          </a:xfrm>
          <a:prstGeom prst="rect">
            <a:avLst/>
          </a:prstGeom>
        </p:spPr>
      </p:pic>
      <p:pic>
        <p:nvPicPr>
          <p:cNvPr id="5" name="Picture 4"/>
          <p:cNvPicPr>
            <a:picLocks noChangeAspect="1"/>
          </p:cNvPicPr>
          <p:nvPr/>
        </p:nvPicPr>
        <p:blipFill>
          <a:blip r:embed="rId3"/>
          <a:stretch>
            <a:fillRect/>
          </a:stretch>
        </p:blipFill>
        <p:spPr>
          <a:xfrm>
            <a:off x="0" y="3585394"/>
            <a:ext cx="6304382" cy="3272606"/>
          </a:xfrm>
          <a:prstGeom prst="rect">
            <a:avLst/>
          </a:prstGeom>
        </p:spPr>
      </p:pic>
    </p:spTree>
    <p:extLst>
      <p:ext uri="{BB962C8B-B14F-4D97-AF65-F5344CB8AC3E}">
        <p14:creationId xmlns:p14="http://schemas.microsoft.com/office/powerpoint/2010/main" val="195886927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extLst/>
          </a:blip>
          <a:srcRect l="5639" t="5639" r="5639" b="5639"/>
          <a:stretch>
            <a:fillRect/>
          </a:stretch>
        </p:blipFill>
        <p:spPr>
          <a:xfrm>
            <a:off x="7917175" y="13640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smtClean="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pic>
        <p:nvPicPr>
          <p:cNvPr id="2" name="Picture 1"/>
          <p:cNvPicPr>
            <a:picLocks noChangeAspect="1"/>
          </p:cNvPicPr>
          <p:nvPr/>
        </p:nvPicPr>
        <p:blipFill>
          <a:blip r:embed="rId4"/>
          <a:stretch>
            <a:fillRect/>
          </a:stretch>
        </p:blipFill>
        <p:spPr>
          <a:xfrm>
            <a:off x="8316655" y="3272303"/>
            <a:ext cx="3413097" cy="3413097"/>
          </a:xfrm>
          <a:prstGeom prst="rect">
            <a:avLst/>
          </a:prstGeom>
        </p:spPr>
      </p:pic>
    </p:spTree>
    <p:extLst>
      <p:ext uri="{BB962C8B-B14F-4D97-AF65-F5344CB8AC3E}">
        <p14:creationId xmlns:p14="http://schemas.microsoft.com/office/powerpoint/2010/main" val="352776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08" y="65128"/>
            <a:ext cx="8051114" cy="683824"/>
          </a:xfrm>
        </p:spPr>
        <p:txBody>
          <a:bodyPr>
            <a:normAutofit/>
          </a:bodyPr>
          <a:lstStyle/>
          <a:p>
            <a:r>
              <a:rPr lang="en-US" dirty="0" smtClean="0"/>
              <a:t>Cluster Analysis …</a:t>
            </a:r>
            <a:endParaRPr lang="en-US" dirty="0"/>
          </a:p>
        </p:txBody>
      </p:sp>
      <p:pic>
        <p:nvPicPr>
          <p:cNvPr id="4" name="Picture 3"/>
          <p:cNvPicPr>
            <a:picLocks noChangeAspect="1"/>
          </p:cNvPicPr>
          <p:nvPr/>
        </p:nvPicPr>
        <p:blipFill>
          <a:blip r:embed="rId2"/>
          <a:stretch>
            <a:fillRect/>
          </a:stretch>
        </p:blipFill>
        <p:spPr>
          <a:xfrm>
            <a:off x="2533705" y="767450"/>
            <a:ext cx="9669338" cy="6090550"/>
          </a:xfrm>
          <a:prstGeom prst="rect">
            <a:avLst/>
          </a:prstGeom>
        </p:spPr>
      </p:pic>
      <p:sp>
        <p:nvSpPr>
          <p:cNvPr id="5" name="Rectangle 4"/>
          <p:cNvSpPr/>
          <p:nvPr/>
        </p:nvSpPr>
        <p:spPr>
          <a:xfrm>
            <a:off x="309380" y="2097358"/>
            <a:ext cx="2100526" cy="1554272"/>
          </a:xfrm>
          <a:prstGeom prst="rect">
            <a:avLst/>
          </a:prstGeom>
        </p:spPr>
        <p:txBody>
          <a:bodyPr wrap="square">
            <a:spAutoFit/>
          </a:bodyPr>
          <a:lstStyle/>
          <a:p>
            <a:r>
              <a:rPr lang="en-US" dirty="0" err="1" smtClean="0"/>
              <a:t>Setosa</a:t>
            </a:r>
            <a:r>
              <a:rPr lang="en-US" dirty="0" smtClean="0"/>
              <a:t> </a:t>
            </a:r>
            <a:r>
              <a:rPr lang="en-US" dirty="0"/>
              <a:t>is </a:t>
            </a:r>
            <a:r>
              <a:rPr lang="en-US" dirty="0" smtClean="0"/>
              <a:t>pink</a:t>
            </a:r>
          </a:p>
          <a:p>
            <a:endParaRPr lang="en-US" dirty="0"/>
          </a:p>
          <a:p>
            <a:r>
              <a:rPr lang="en-US" dirty="0" err="1" smtClean="0"/>
              <a:t>Versicolor</a:t>
            </a:r>
            <a:r>
              <a:rPr lang="en-US" dirty="0" smtClean="0"/>
              <a:t> </a:t>
            </a:r>
            <a:r>
              <a:rPr lang="en-US" dirty="0"/>
              <a:t>is </a:t>
            </a:r>
            <a:r>
              <a:rPr lang="en-US" dirty="0" smtClean="0"/>
              <a:t>green</a:t>
            </a:r>
          </a:p>
          <a:p>
            <a:endParaRPr lang="en-US" dirty="0"/>
          </a:p>
          <a:p>
            <a:r>
              <a:rPr lang="en-US" dirty="0" err="1" smtClean="0"/>
              <a:t>Virginica</a:t>
            </a:r>
            <a:r>
              <a:rPr lang="en-US" dirty="0" smtClean="0"/>
              <a:t> </a:t>
            </a:r>
            <a:r>
              <a:rPr lang="en-US" dirty="0"/>
              <a:t>is blue</a:t>
            </a:r>
          </a:p>
        </p:txBody>
      </p:sp>
    </p:spTree>
    <p:extLst>
      <p:ext uri="{BB962C8B-B14F-4D97-AF65-F5344CB8AC3E}">
        <p14:creationId xmlns:p14="http://schemas.microsoft.com/office/powerpoint/2010/main" val="11390936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Quality Issues …</a:t>
            </a:r>
            <a:endParaRPr lang="en-US" dirty="0"/>
          </a:p>
        </p:txBody>
      </p:sp>
      <p:sp>
        <p:nvSpPr>
          <p:cNvPr id="4" name="Rectangle 3"/>
          <p:cNvSpPr/>
          <p:nvPr/>
        </p:nvSpPr>
        <p:spPr>
          <a:xfrm>
            <a:off x="153934" y="4658837"/>
            <a:ext cx="9389933" cy="969496"/>
          </a:xfrm>
          <a:prstGeom prst="rect">
            <a:avLst/>
          </a:prstGeom>
        </p:spPr>
        <p:txBody>
          <a:bodyPr wrap="square">
            <a:spAutoFit/>
          </a:bodyPr>
          <a:lstStyle/>
          <a:p>
            <a:r>
              <a:rPr lang="en-US" dirty="0"/>
              <a:t>Companies that are required to publish their quarterly results within a given frame of time</a:t>
            </a:r>
          </a:p>
          <a:p>
            <a:r>
              <a:rPr lang="en-US" dirty="0"/>
              <a:t>Customer service providing up-to date information to the customers</a:t>
            </a:r>
          </a:p>
          <a:p>
            <a:r>
              <a:rPr lang="en-US" dirty="0"/>
              <a:t>Credit system checking in real-time on the credit card account activity</a:t>
            </a:r>
          </a:p>
        </p:txBody>
      </p:sp>
      <p:sp>
        <p:nvSpPr>
          <p:cNvPr id="5" name="Rectangle 4"/>
          <p:cNvSpPr/>
          <p:nvPr/>
        </p:nvSpPr>
        <p:spPr>
          <a:xfrm>
            <a:off x="2899025" y="5803736"/>
            <a:ext cx="9110712" cy="677108"/>
          </a:xfrm>
          <a:prstGeom prst="rect">
            <a:avLst/>
          </a:prstGeom>
        </p:spPr>
        <p:txBody>
          <a:bodyPr wrap="square">
            <a:spAutoFit/>
          </a:bodyPr>
          <a:lstStyle/>
          <a:p>
            <a:r>
              <a:rPr lang="en-US" dirty="0"/>
              <a:t>Online availability of data could be required for room allocation system in hospitality, but nightly data could be perfectly acceptable for a billing system.</a:t>
            </a:r>
          </a:p>
        </p:txBody>
      </p:sp>
      <p:sp>
        <p:nvSpPr>
          <p:cNvPr id="6" name="Rectangle 5"/>
          <p:cNvSpPr/>
          <p:nvPr/>
        </p:nvSpPr>
        <p:spPr>
          <a:xfrm>
            <a:off x="173173" y="3132913"/>
            <a:ext cx="11758171" cy="677108"/>
          </a:xfrm>
          <a:prstGeom prst="rect">
            <a:avLst/>
          </a:prstGeom>
        </p:spPr>
        <p:txBody>
          <a:bodyPr wrap="square">
            <a:spAutoFit/>
          </a:bodyPr>
          <a:lstStyle/>
          <a:p>
            <a:r>
              <a:rPr lang="en-US" dirty="0" smtClean="0"/>
              <a:t>There </a:t>
            </a:r>
            <a:r>
              <a:rPr lang="en-US" dirty="0"/>
              <a:t>should be a valid customer, addresses and relationship between them. If there is an address relationship data without a customer then that data is not valid and is considered an orphaned record.</a:t>
            </a:r>
          </a:p>
        </p:txBody>
      </p:sp>
      <p:sp>
        <p:nvSpPr>
          <p:cNvPr id="7" name="Rectangle 6"/>
          <p:cNvSpPr/>
          <p:nvPr/>
        </p:nvSpPr>
        <p:spPr>
          <a:xfrm>
            <a:off x="2798567" y="3894408"/>
            <a:ext cx="7423819" cy="384721"/>
          </a:xfrm>
          <a:prstGeom prst="rect">
            <a:avLst/>
          </a:prstGeom>
        </p:spPr>
        <p:txBody>
          <a:bodyPr wrap="square">
            <a:spAutoFit/>
          </a:bodyPr>
          <a:lstStyle/>
          <a:p>
            <a:r>
              <a:rPr lang="en-US" dirty="0"/>
              <a:t>Is there are any data missing important relationship linkages?</a:t>
            </a:r>
          </a:p>
        </p:txBody>
      </p:sp>
      <p:sp>
        <p:nvSpPr>
          <p:cNvPr id="8" name="Rectangle 7"/>
          <p:cNvSpPr/>
          <p:nvPr/>
        </p:nvSpPr>
        <p:spPr>
          <a:xfrm>
            <a:off x="211657" y="1173825"/>
            <a:ext cx="7580561" cy="677108"/>
          </a:xfrm>
          <a:prstGeom prst="rect">
            <a:avLst/>
          </a:prstGeom>
        </p:spPr>
        <p:txBody>
          <a:bodyPr wrap="square">
            <a:spAutoFit/>
          </a:bodyPr>
          <a:lstStyle/>
          <a:p>
            <a:r>
              <a:rPr lang="en-US" dirty="0"/>
              <a:t>Sales of the business unit are the real value.</a:t>
            </a:r>
          </a:p>
          <a:p>
            <a:r>
              <a:rPr lang="en-US" dirty="0"/>
              <a:t>Address of an employee in the employee database is the real address.</a:t>
            </a:r>
          </a:p>
        </p:txBody>
      </p:sp>
      <p:sp>
        <p:nvSpPr>
          <p:cNvPr id="9" name="Rectangle 8"/>
          <p:cNvSpPr/>
          <p:nvPr/>
        </p:nvSpPr>
        <p:spPr>
          <a:xfrm>
            <a:off x="2653175" y="1929244"/>
            <a:ext cx="9340884" cy="969496"/>
          </a:xfrm>
          <a:prstGeom prst="rect">
            <a:avLst/>
          </a:prstGeom>
        </p:spPr>
        <p:txBody>
          <a:bodyPr wrap="square">
            <a:spAutoFit/>
          </a:bodyPr>
          <a:lstStyle/>
          <a:p>
            <a:r>
              <a:rPr lang="en-US" dirty="0"/>
              <a:t>Do data objects accurately represent the “real world” values they are expected to model? Are there incorrect spellings of product or person names, addresses, and even untimely or not current data? </a:t>
            </a:r>
          </a:p>
        </p:txBody>
      </p:sp>
      <p:pic>
        <p:nvPicPr>
          <p:cNvPr id="10" name="Picture 9"/>
          <p:cNvPicPr>
            <a:picLocks noChangeAspect="1"/>
          </p:cNvPicPr>
          <p:nvPr/>
        </p:nvPicPr>
        <p:blipFill>
          <a:blip r:embed="rId2"/>
          <a:stretch>
            <a:fillRect/>
          </a:stretch>
        </p:blipFill>
        <p:spPr>
          <a:xfrm>
            <a:off x="9955853" y="23762"/>
            <a:ext cx="2236146" cy="2030786"/>
          </a:xfrm>
          <a:prstGeom prst="rect">
            <a:avLst/>
          </a:prstGeom>
        </p:spPr>
      </p:pic>
      <p:sp>
        <p:nvSpPr>
          <p:cNvPr id="11" name="TextBox 10"/>
          <p:cNvSpPr txBox="1"/>
          <p:nvPr/>
        </p:nvSpPr>
        <p:spPr>
          <a:xfrm>
            <a:off x="344923" y="2022706"/>
            <a:ext cx="1683674" cy="584776"/>
          </a:xfrm>
          <a:prstGeom prst="rect">
            <a:avLst/>
          </a:prstGeom>
          <a:solidFill>
            <a:srgbClr val="CCFFCC"/>
          </a:solidFill>
        </p:spPr>
        <p:txBody>
          <a:bodyPr wrap="none" rtlCol="0">
            <a:spAutoFit/>
          </a:bodyPr>
          <a:lstStyle/>
          <a:p>
            <a:r>
              <a:rPr lang="en-US" sz="3200" dirty="0" smtClean="0"/>
              <a:t>Accuracy</a:t>
            </a:r>
            <a:endParaRPr lang="en-US" sz="3200" dirty="0"/>
          </a:p>
        </p:txBody>
      </p:sp>
      <p:sp>
        <p:nvSpPr>
          <p:cNvPr id="12" name="TextBox 11"/>
          <p:cNvSpPr txBox="1"/>
          <p:nvPr/>
        </p:nvSpPr>
        <p:spPr>
          <a:xfrm>
            <a:off x="250859" y="3841577"/>
            <a:ext cx="1598915" cy="584776"/>
          </a:xfrm>
          <a:prstGeom prst="rect">
            <a:avLst/>
          </a:prstGeom>
          <a:solidFill>
            <a:srgbClr val="CCFFCC"/>
          </a:solidFill>
        </p:spPr>
        <p:txBody>
          <a:bodyPr wrap="none" rtlCol="0">
            <a:spAutoFit/>
          </a:bodyPr>
          <a:lstStyle/>
          <a:p>
            <a:r>
              <a:rPr lang="en-US" sz="3200" dirty="0" smtClean="0"/>
              <a:t>Integrity</a:t>
            </a:r>
            <a:endParaRPr lang="en-US" sz="3200" dirty="0"/>
          </a:p>
        </p:txBody>
      </p:sp>
      <p:sp>
        <p:nvSpPr>
          <p:cNvPr id="13" name="TextBox 12"/>
          <p:cNvSpPr txBox="1"/>
          <p:nvPr/>
        </p:nvSpPr>
        <p:spPr>
          <a:xfrm>
            <a:off x="219497" y="5832927"/>
            <a:ext cx="1939954" cy="584776"/>
          </a:xfrm>
          <a:prstGeom prst="rect">
            <a:avLst/>
          </a:prstGeom>
          <a:solidFill>
            <a:srgbClr val="CCFFCC"/>
          </a:solidFill>
        </p:spPr>
        <p:txBody>
          <a:bodyPr wrap="none" rtlCol="0">
            <a:spAutoFit/>
          </a:bodyPr>
          <a:lstStyle/>
          <a:p>
            <a:r>
              <a:rPr lang="en-US" sz="3200" dirty="0" smtClean="0"/>
              <a:t>Timeliness</a:t>
            </a:r>
            <a:endParaRPr lang="en-US" sz="3200" dirty="0"/>
          </a:p>
        </p:txBody>
      </p:sp>
    </p:spTree>
    <p:extLst>
      <p:ext uri="{BB962C8B-B14F-4D97-AF65-F5344CB8AC3E}">
        <p14:creationId xmlns:p14="http://schemas.microsoft.com/office/powerpoint/2010/main" val="1505236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smtClean="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2661718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smtClean="0"/>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a:t>
            </a:r>
            <a:r>
              <a:rPr lang="en-US" altLang="en-US" sz="2400" b="1" dirty="0" smtClean="0"/>
              <a:t>sampling:  </a:t>
            </a:r>
            <a:r>
              <a:rPr lang="en-US" altLang="en-US" sz="2400" dirty="0" smtClean="0"/>
              <a:t>equal </a:t>
            </a:r>
            <a:r>
              <a:rPr lang="en-US" altLang="en-US" sz="2400" dirty="0"/>
              <a:t>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a:t>
            </a:r>
            <a:r>
              <a:rPr lang="en-US" altLang="en-US" sz="2400" dirty="0" smtClean="0"/>
              <a:t>population</a:t>
            </a:r>
          </a:p>
          <a:p>
            <a:pPr>
              <a:spcAft>
                <a:spcPts val="300"/>
              </a:spcAft>
            </a:pPr>
            <a:r>
              <a:rPr lang="en-US" altLang="en-US" sz="2400" b="1" dirty="0" smtClean="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smtClean="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smtClean="0">
                <a:latin typeface="+mj-lt"/>
              </a:rPr>
              <a:t>Stratified sampling</a:t>
            </a:r>
            <a:endParaRPr lang="en-US" altLang="en-US" sz="2000" b="1" dirty="0">
              <a:latin typeface="+mj-lt"/>
            </a:endParaRPr>
          </a:p>
        </p:txBody>
      </p:sp>
    </p:spTree>
    <p:extLst>
      <p:ext uri="{BB962C8B-B14F-4D97-AF65-F5344CB8AC3E}">
        <p14:creationId xmlns:p14="http://schemas.microsoft.com/office/powerpoint/2010/main" val="214386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pic>
        <p:nvPicPr>
          <p:cNvPr id="7" name="Picture 6"/>
          <p:cNvPicPr>
            <a:picLocks noChangeAspect="1"/>
          </p:cNvPicPr>
          <p:nvPr/>
        </p:nvPicPr>
        <p:blipFill rotWithShape="1">
          <a:blip r:embed="rId2"/>
          <a:srcRect t="11863" r="3675" b="17161"/>
          <a:stretch/>
        </p:blipFill>
        <p:spPr>
          <a:xfrm>
            <a:off x="0" y="1298448"/>
            <a:ext cx="7269480" cy="4919472"/>
          </a:xfrm>
          <a:prstGeom prst="rect">
            <a:avLst/>
          </a:prstGeom>
        </p:spPr>
      </p:pic>
      <p:pic>
        <p:nvPicPr>
          <p:cNvPr id="8" name="Picture 7"/>
          <p:cNvPicPr>
            <a:picLocks noChangeAspect="1"/>
          </p:cNvPicPr>
          <p:nvPr/>
        </p:nvPicPr>
        <p:blipFill>
          <a:blip r:embed="rId3"/>
          <a:stretch>
            <a:fillRect/>
          </a:stretch>
        </p:blipFill>
        <p:spPr>
          <a:xfrm>
            <a:off x="8286593" y="4148765"/>
            <a:ext cx="3612313" cy="2709235"/>
          </a:xfrm>
          <a:prstGeom prst="rect">
            <a:avLst/>
          </a:prstGeom>
        </p:spPr>
      </p:pic>
      <p:pic>
        <p:nvPicPr>
          <p:cNvPr id="9" name="Picture 8"/>
          <p:cNvPicPr>
            <a:picLocks noChangeAspect="1"/>
          </p:cNvPicPr>
          <p:nvPr/>
        </p:nvPicPr>
        <p:blipFill>
          <a:blip r:embed="rId4"/>
          <a:stretch>
            <a:fillRect/>
          </a:stretch>
        </p:blipFill>
        <p:spPr>
          <a:xfrm>
            <a:off x="9232540" y="2337741"/>
            <a:ext cx="2138115" cy="1878425"/>
          </a:xfrm>
          <a:prstGeom prst="rect">
            <a:avLst/>
          </a:prstGeom>
        </p:spPr>
      </p:pic>
      <p:sp>
        <p:nvSpPr>
          <p:cNvPr id="10" name="TextBox 9"/>
          <p:cNvSpPr txBox="1"/>
          <p:nvPr/>
        </p:nvSpPr>
        <p:spPr>
          <a:xfrm>
            <a:off x="7946171" y="1172169"/>
            <a:ext cx="4087067" cy="1200328"/>
          </a:xfrm>
          <a:prstGeom prst="rect">
            <a:avLst/>
          </a:prstGeom>
          <a:noFill/>
        </p:spPr>
        <p:txBody>
          <a:bodyPr wrap="square" rtlCol="0">
            <a:spAutoFit/>
          </a:bodyPr>
          <a:lstStyle/>
          <a:p>
            <a:r>
              <a:rPr lang="en-US" sz="2400" dirty="0" smtClean="0"/>
              <a:t>What is the sample size required to get </a:t>
            </a:r>
            <a:r>
              <a:rPr lang="en-US" sz="2400" dirty="0" err="1" smtClean="0"/>
              <a:t>atleast</a:t>
            </a:r>
            <a:r>
              <a:rPr lang="en-US" sz="2400" dirty="0" smtClean="0"/>
              <a:t> one object from each of 10 groups.</a:t>
            </a:r>
            <a:endParaRPr lang="en-US" sz="2400" dirty="0"/>
          </a:p>
        </p:txBody>
      </p:sp>
      <p:cxnSp>
        <p:nvCxnSpPr>
          <p:cNvPr id="12" name="Straight Connector 11"/>
          <p:cNvCxnSpPr/>
          <p:nvPr/>
        </p:nvCxnSpPr>
        <p:spPr>
          <a:xfrm flipH="1">
            <a:off x="7701925" y="1139608"/>
            <a:ext cx="16283" cy="5718392"/>
          </a:xfrm>
          <a:prstGeom prst="line">
            <a:avLst/>
          </a:prstGeom>
          <a:ln w="7620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21731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smtClean="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85767"/>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a:t>
            </a:r>
            <a:endParaRPr lang="en-US" dirty="0"/>
          </a:p>
        </p:txBody>
      </p:sp>
      <p:pic>
        <p:nvPicPr>
          <p:cNvPr id="4" name="Picture 3"/>
          <p:cNvPicPr>
            <a:picLocks noChangeAspect="1"/>
          </p:cNvPicPr>
          <p:nvPr/>
        </p:nvPicPr>
        <p:blipFill>
          <a:blip r:embed="rId2"/>
          <a:stretch>
            <a:fillRect/>
          </a:stretch>
        </p:blipFill>
        <p:spPr>
          <a:xfrm>
            <a:off x="808067" y="1193843"/>
            <a:ext cx="4038600" cy="3835400"/>
          </a:xfrm>
          <a:prstGeom prst="rect">
            <a:avLst/>
          </a:prstGeom>
        </p:spPr>
      </p:pic>
      <p:pic>
        <p:nvPicPr>
          <p:cNvPr id="5" name="Picture 4"/>
          <p:cNvPicPr>
            <a:picLocks noChangeAspect="1"/>
          </p:cNvPicPr>
          <p:nvPr/>
        </p:nvPicPr>
        <p:blipFill>
          <a:blip r:embed="rId3"/>
          <a:stretch>
            <a:fillRect/>
          </a:stretch>
        </p:blipFill>
        <p:spPr>
          <a:xfrm>
            <a:off x="7172766" y="1212518"/>
            <a:ext cx="4495800" cy="3835400"/>
          </a:xfrm>
          <a:prstGeom prst="rect">
            <a:avLst/>
          </a:prstGeom>
        </p:spPr>
      </p:pic>
      <p:sp>
        <p:nvSpPr>
          <p:cNvPr id="6" name="TextBox 5"/>
          <p:cNvSpPr txBox="1"/>
          <p:nvPr/>
        </p:nvSpPr>
        <p:spPr>
          <a:xfrm>
            <a:off x="2689618" y="5116657"/>
            <a:ext cx="7571303" cy="384721"/>
          </a:xfrm>
          <a:prstGeom prst="rect">
            <a:avLst/>
          </a:prstGeom>
          <a:noFill/>
        </p:spPr>
        <p:txBody>
          <a:bodyPr wrap="none" rtlCol="0">
            <a:spAutoFit/>
          </a:bodyPr>
          <a:lstStyle/>
          <a:p>
            <a:r>
              <a:rPr lang="en-US" dirty="0" smtClean="0"/>
              <a:t>Which is better and why … what could be relation between the two graphs</a:t>
            </a:r>
            <a:endParaRPr lang="en-US" dirty="0"/>
          </a:p>
        </p:txBody>
      </p:sp>
      <p:sp>
        <p:nvSpPr>
          <p:cNvPr id="7" name="TextBox 6"/>
          <p:cNvSpPr txBox="1"/>
          <p:nvPr/>
        </p:nvSpPr>
        <p:spPr>
          <a:xfrm>
            <a:off x="1627948" y="5567841"/>
            <a:ext cx="9875602" cy="677108"/>
          </a:xfrm>
          <a:prstGeom prst="rect">
            <a:avLst/>
          </a:prstGeom>
          <a:noFill/>
        </p:spPr>
        <p:txBody>
          <a:bodyPr wrap="none" rtlCol="0">
            <a:spAutoFit/>
          </a:bodyPr>
          <a:lstStyle/>
          <a:p>
            <a:r>
              <a:rPr lang="en-US" dirty="0" smtClean="0"/>
              <a:t>Monthly </a:t>
            </a:r>
            <a:r>
              <a:rPr lang="en-US" dirty="0" err="1" smtClean="0"/>
              <a:t>vs</a:t>
            </a:r>
            <a:r>
              <a:rPr lang="en-US" dirty="0" smtClean="0"/>
              <a:t> Annual precipitation in Australian cities ….</a:t>
            </a:r>
          </a:p>
          <a:p>
            <a:r>
              <a:rPr lang="en-US" dirty="0" smtClean="0"/>
              <a:t>Annual gives better representation because the data compactness and variation is more consistent</a:t>
            </a:r>
            <a:endParaRPr lang="en-US" dirty="0"/>
          </a:p>
        </p:txBody>
      </p:sp>
    </p:spTree>
    <p:extLst>
      <p:ext uri="{BB962C8B-B14F-4D97-AF65-F5344CB8AC3E}">
        <p14:creationId xmlns:p14="http://schemas.microsoft.com/office/powerpoint/2010/main" val="3232518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smtClean="0"/>
              <a:t>Data Compression</a:t>
            </a:r>
          </a:p>
        </p:txBody>
      </p:sp>
      <p:sp>
        <p:nvSpPr>
          <p:cNvPr id="52228" name="Rectangle 3"/>
          <p:cNvSpPr>
            <a:spLocks noGrp="1" noChangeArrowheads="1"/>
          </p:cNvSpPr>
          <p:nvPr>
            <p:ph type="body" idx="4294967295"/>
          </p:nvPr>
        </p:nvSpPr>
        <p:spPr>
          <a:xfrm>
            <a:off x="254686" y="1047302"/>
            <a:ext cx="7007594"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smtClean="0">
                <a:latin typeface="Calibri" panose="020F0502020204030204" pitchFamily="34" charset="0"/>
                <a:sym typeface="Symbol" panose="05050102010706020507" pitchFamily="18" charset="2"/>
              </a:rPr>
              <a:t>Data reduction and dimensionality reduction </a:t>
            </a:r>
            <a:r>
              <a:rPr lang="en-US" altLang="en-US" dirty="0">
                <a:latin typeface="Calibri" panose="020F0502020204030204" pitchFamily="34" charset="0"/>
                <a:sym typeface="Symbol" panose="05050102010706020507" pitchFamily="18" charset="2"/>
              </a:rPr>
              <a:t>may also be considered as forms of data </a:t>
            </a:r>
            <a:r>
              <a:rPr lang="en-US" altLang="en-US" dirty="0" smtClean="0">
                <a:latin typeface="Calibri" panose="020F0502020204030204" pitchFamily="34" charset="0"/>
                <a:sym typeface="Symbol" panose="05050102010706020507" pitchFamily="18" charset="2"/>
              </a:rPr>
              <a:t>compression</a:t>
            </a:r>
            <a:endParaRPr lang="en-US" altLang="en-US" dirty="0">
              <a:latin typeface="Calibri" panose="020F0502020204030204" pitchFamily="34" charset="0"/>
              <a:sym typeface="Symbol" panose="05050102010706020507" pitchFamily="18" charset="2"/>
            </a:endParaRPr>
          </a:p>
        </p:txBody>
      </p:sp>
      <p:grpSp>
        <p:nvGrpSpPr>
          <p:cNvPr id="4" name="Group 3"/>
          <p:cNvGrpSpPr/>
          <p:nvPr/>
        </p:nvGrpSpPr>
        <p:grpSpPr>
          <a:xfrm>
            <a:off x="7148298" y="1400176"/>
            <a:ext cx="4901225" cy="3200400"/>
            <a:chOff x="2362201" y="1625601"/>
            <a:chExt cx="7510450"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2173275"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Compressed </a:t>
              </a:r>
            </a:p>
            <a:p>
              <a:pPr algn="ctr"/>
              <a:r>
                <a:rPr lang="en-US" altLang="en-US" sz="18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smtClean="0">
                  <a:latin typeface="+mn-lt"/>
                </a:rPr>
                <a:t>Original Data</a:t>
              </a:r>
            </a:p>
            <a:p>
              <a:pPr algn="ctr"/>
              <a:r>
                <a:rPr lang="en-US" altLang="en-US" dirty="0" smtClean="0">
                  <a:latin typeface="+mn-lt"/>
                </a:rPr>
                <a:t>Approximated </a:t>
              </a:r>
              <a:endParaRPr lang="en-US" altLang="en-US" dirty="0">
                <a:latin typeface="+mn-lt"/>
              </a:endParaRP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smtClean="0"/>
              <a:t>Lossy</a:t>
            </a:r>
            <a:r>
              <a:rPr lang="en-US" sz="2400" dirty="0" smtClean="0"/>
              <a:t> vs. lossless compression</a:t>
            </a:r>
            <a:endParaRPr lang="en-US" sz="2400" dirty="0"/>
          </a:p>
        </p:txBody>
      </p:sp>
    </p:spTree>
    <p:extLst>
      <p:ext uri="{BB962C8B-B14F-4D97-AF65-F5344CB8AC3E}">
        <p14:creationId xmlns:p14="http://schemas.microsoft.com/office/powerpoint/2010/main" val="125025490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0" y="304800"/>
            <a:ext cx="12192000" cy="685800"/>
          </a:xfrm>
        </p:spPr>
        <p:txBody>
          <a:bodyPr>
            <a:normAutofit fontScale="90000"/>
          </a:bodyPr>
          <a:lstStyle/>
          <a:p>
            <a:r>
              <a:rPr lang="en-US" altLang="en-US" b="1" dirty="0">
                <a:latin typeface="Calibri" panose="020F0502020204030204" pitchFamily="34" charset="0"/>
                <a:cs typeface="Tahoma" panose="020B0604030504040204" pitchFamily="34" charset="0"/>
              </a:rPr>
              <a:t/>
            </a:r>
            <a:br>
              <a:rPr lang="en-US" altLang="en-US" b="1" dirty="0">
                <a:latin typeface="Calibri" panose="020F0502020204030204" pitchFamily="34" charset="0"/>
                <a:cs typeface="Tahoma" panose="020B0604030504040204" pitchFamily="34" charset="0"/>
              </a:rPr>
            </a:br>
            <a:r>
              <a:rPr lang="en-US" altLang="en-US" sz="4600" dirty="0" smtClean="0"/>
              <a:t>Wavelet Transform: A Data Compression Technique</a:t>
            </a:r>
          </a:p>
        </p:txBody>
      </p:sp>
      <p:sp>
        <p:nvSpPr>
          <p:cNvPr id="30724" name="Rectangle 3"/>
          <p:cNvSpPr>
            <a:spLocks noGrp="1" noChangeArrowheads="1"/>
          </p:cNvSpPr>
          <p:nvPr>
            <p:ph type="body" idx="4294967295"/>
          </p:nvPr>
        </p:nvSpPr>
        <p:spPr>
          <a:xfrm>
            <a:off x="1670050" y="990600"/>
            <a:ext cx="8394700" cy="5029200"/>
          </a:xfrm>
          <a:noFill/>
        </p:spPr>
        <p:txBody>
          <a:bodyPr vert="horz" lIns="90488" tIns="44450" rIns="90488" bIns="44450" rtlCol="0">
            <a:noAutofit/>
          </a:bodyPr>
          <a:lstStyle/>
          <a:p>
            <a:pPr marL="285750" indent="-285750" algn="just">
              <a:lnSpc>
                <a:spcPct val="95000"/>
              </a:lnSpc>
              <a:tabLst>
                <a:tab pos="1198563" algn="l"/>
              </a:tabLst>
            </a:pPr>
            <a:endParaRPr lang="en-US" altLang="en-US" b="1" smtClean="0">
              <a:latin typeface="Times New Roman" panose="02020603050405020304" pitchFamily="18" charset="0"/>
              <a:cs typeface="Times New Roman" panose="02020603050405020304" pitchFamily="18" charset="0"/>
            </a:endParaRPr>
          </a:p>
          <a:p>
            <a:pPr marL="285750" indent="-285750" algn="just">
              <a:lnSpc>
                <a:spcPct val="95000"/>
              </a:lnSpc>
              <a:tabLst>
                <a:tab pos="1198563" algn="l"/>
              </a:tabLst>
            </a:pPr>
            <a:endParaRPr lang="en-US" altLang="en-US" b="1" smtClean="0">
              <a:latin typeface="Times New Roman" panose="02020603050405020304" pitchFamily="18" charset="0"/>
              <a:cs typeface="Times New Roman" panose="02020603050405020304" pitchFamily="18" charset="0"/>
            </a:endParaRPr>
          </a:p>
        </p:txBody>
      </p:sp>
      <p:sp>
        <p:nvSpPr>
          <p:cNvPr id="30725"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0726"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0733" name="Rectangle 12"/>
          <p:cNvSpPr>
            <a:spLocks noChangeArrowheads="1"/>
          </p:cNvSpPr>
          <p:nvPr/>
        </p:nvSpPr>
        <p:spPr bwMode="auto">
          <a:xfrm>
            <a:off x="1822450" y="1371600"/>
            <a:ext cx="83947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eaLnBrk="0" hangingPunct="0">
              <a:tabLst>
                <a:tab pos="1198563" algn="l"/>
              </a:tabLst>
              <a:defRPr sz="2400">
                <a:solidFill>
                  <a:schemeClr val="tx1"/>
                </a:solidFill>
                <a:latin typeface="Tahoma" panose="020B0604030504040204" pitchFamily="34" charset="0"/>
              </a:defRPr>
            </a:lvl1pPr>
            <a:lvl2pPr marL="742950" indent="-285750" eaLnBrk="0" hangingPunct="0">
              <a:tabLst>
                <a:tab pos="1198563" algn="l"/>
              </a:tabLst>
              <a:defRPr sz="2400">
                <a:solidFill>
                  <a:schemeClr val="tx1"/>
                </a:solidFill>
                <a:latin typeface="Tahoma" panose="020B0604030504040204" pitchFamily="34" charset="0"/>
              </a:defRPr>
            </a:lvl2pPr>
            <a:lvl3pPr marL="1143000" indent="-228600" eaLnBrk="0" hangingPunct="0">
              <a:tabLst>
                <a:tab pos="1198563" algn="l"/>
              </a:tabLst>
              <a:defRPr sz="2400">
                <a:solidFill>
                  <a:schemeClr val="tx1"/>
                </a:solidFill>
                <a:latin typeface="Tahoma" panose="020B0604030504040204" pitchFamily="34" charset="0"/>
              </a:defRPr>
            </a:lvl3pPr>
            <a:lvl4pPr marL="1600200" indent="-228600" eaLnBrk="0" hangingPunct="0">
              <a:tabLst>
                <a:tab pos="1198563" algn="l"/>
              </a:tabLst>
              <a:defRPr sz="2400">
                <a:solidFill>
                  <a:schemeClr val="tx1"/>
                </a:solidFill>
                <a:latin typeface="Tahoma" panose="020B0604030504040204" pitchFamily="34" charset="0"/>
              </a:defRPr>
            </a:lvl4pPr>
            <a:lvl5pPr marL="2057400" indent="-228600" eaLnBrk="0" hangingPunct="0">
              <a:tabLst>
                <a:tab pos="1198563" algn="l"/>
              </a:tabLst>
              <a:defRPr sz="2400">
                <a:solidFill>
                  <a:schemeClr val="tx1"/>
                </a:solidFill>
                <a:latin typeface="Tahoma" panose="020B0604030504040204" pitchFamily="34" charset="0"/>
              </a:defRPr>
            </a:lvl5pPr>
            <a:lvl6pPr marL="25146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6pPr>
            <a:lvl7pPr marL="29718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7pPr>
            <a:lvl8pPr marL="34290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8pPr>
            <a:lvl9pPr marL="38862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9pPr>
          </a:lstStyle>
          <a:p>
            <a:pPr algn="just" eaLnBrk="1" hangingPunct="1">
              <a:lnSpc>
                <a:spcPct val="95000"/>
              </a:lnSpc>
              <a:spcBef>
                <a:spcPct val="20000"/>
              </a:spcBef>
              <a:buClr>
                <a:schemeClr val="folHlink"/>
              </a:buClr>
              <a:buSzPct val="60000"/>
              <a:buFont typeface="Wingdings" panose="05000000000000000000" pitchFamily="2" charset="2"/>
              <a:buChar char="n"/>
            </a:pPr>
            <a:endParaRPr lang="en-US" altLang="en-US" sz="2800" b="1" dirty="0">
              <a:latin typeface="Calibri" panose="020F0502020204030204" pitchFamily="34" charset="0"/>
              <a:cs typeface="Tahoma" panose="020B0604030504040204" pitchFamily="34" charset="0"/>
            </a:endParaRPr>
          </a:p>
        </p:txBody>
      </p:sp>
      <p:sp>
        <p:nvSpPr>
          <p:cNvPr id="13" name="Rectangle 3"/>
          <p:cNvSpPr txBox="1">
            <a:spLocks noChangeArrowheads="1"/>
          </p:cNvSpPr>
          <p:nvPr/>
        </p:nvSpPr>
        <p:spPr>
          <a:xfrm>
            <a:off x="537506" y="1218804"/>
            <a:ext cx="6180794" cy="518160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dirty="0" smtClean="0"/>
              <a:t>Wavelet Transform</a:t>
            </a:r>
          </a:p>
          <a:p>
            <a:pPr lvl="1">
              <a:lnSpc>
                <a:spcPct val="110000"/>
              </a:lnSpc>
            </a:pPr>
            <a:r>
              <a:rPr lang="en-US" altLang="en-US" dirty="0" smtClean="0">
                <a:latin typeface="Calibri" panose="020F0502020204030204" pitchFamily="34" charset="0"/>
              </a:rPr>
              <a:t>Decomposes a signal into different frequency </a:t>
            </a:r>
            <a:r>
              <a:rPr lang="en-US" altLang="en-US" dirty="0" err="1" smtClean="0">
                <a:latin typeface="Calibri" panose="020F0502020204030204" pitchFamily="34" charset="0"/>
              </a:rPr>
              <a:t>subbands</a:t>
            </a:r>
            <a:endParaRPr lang="en-US" altLang="en-US" dirty="0" smtClean="0">
              <a:latin typeface="Calibri" panose="020F0502020204030204" pitchFamily="34" charset="0"/>
            </a:endParaRPr>
          </a:p>
          <a:p>
            <a:pPr lvl="1">
              <a:lnSpc>
                <a:spcPct val="110000"/>
              </a:lnSpc>
            </a:pPr>
            <a:r>
              <a:rPr lang="en-US" altLang="en-US" dirty="0" smtClean="0">
                <a:latin typeface="Calibri" panose="020F0502020204030204" pitchFamily="34" charset="0"/>
              </a:rPr>
              <a:t>Applicable to n-dimensional signals</a:t>
            </a:r>
          </a:p>
          <a:p>
            <a:pPr>
              <a:lnSpc>
                <a:spcPct val="110000"/>
              </a:lnSpc>
            </a:pPr>
            <a:r>
              <a:rPr lang="en-US" altLang="en-US" dirty="0" smtClean="0">
                <a:latin typeface="Calibri" panose="020F0502020204030204" pitchFamily="34" charset="0"/>
              </a:rPr>
              <a:t>Data are transformed to preserve relative distance between objects at different levels of resolution</a:t>
            </a:r>
          </a:p>
          <a:p>
            <a:pPr>
              <a:lnSpc>
                <a:spcPct val="110000"/>
              </a:lnSpc>
            </a:pPr>
            <a:r>
              <a:rPr lang="en-US" altLang="en-US" dirty="0" smtClean="0">
                <a:latin typeface="Calibri" panose="020F0502020204030204" pitchFamily="34" charset="0"/>
              </a:rPr>
              <a:t>Allow natural clusters to become more distinguishable</a:t>
            </a:r>
          </a:p>
          <a:p>
            <a:pPr>
              <a:lnSpc>
                <a:spcPct val="110000"/>
              </a:lnSpc>
            </a:pPr>
            <a:r>
              <a:rPr lang="en-US" altLang="en-US" dirty="0" smtClean="0">
                <a:latin typeface="Calibri" panose="020F0502020204030204" pitchFamily="34" charset="0"/>
              </a:rPr>
              <a:t>Used for image compression</a:t>
            </a:r>
            <a:endParaRPr lang="en-US" altLang="en-US" dirty="0">
              <a:latin typeface="Calibri" panose="020F0502020204030204" pitchFamily="34" charset="0"/>
            </a:endParaRPr>
          </a:p>
        </p:txBody>
      </p:sp>
      <p:pic>
        <p:nvPicPr>
          <p:cNvPr id="14" name="Picture 2" descr="Image result for wavelet trans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12017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9099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330926" y="114301"/>
            <a:ext cx="7670074" cy="838200"/>
          </a:xfrm>
        </p:spPr>
        <p:txBody>
          <a:bodyPr>
            <a:normAutofit/>
          </a:bodyPr>
          <a:lstStyle/>
          <a:p>
            <a:pPr eaLnBrk="1" hangingPunct="1"/>
            <a:r>
              <a:rPr lang="en-US" altLang="en-US" dirty="0"/>
              <a:t>Wavelet Transformation </a:t>
            </a:r>
          </a:p>
        </p:txBody>
      </p:sp>
      <p:sp>
        <p:nvSpPr>
          <p:cNvPr id="32772" name="Rectangle 3"/>
          <p:cNvSpPr>
            <a:spLocks noGrp="1" noChangeArrowheads="1"/>
          </p:cNvSpPr>
          <p:nvPr>
            <p:ph type="body" idx="4294967295"/>
          </p:nvPr>
        </p:nvSpPr>
        <p:spPr>
          <a:xfrm>
            <a:off x="583473" y="1447800"/>
            <a:ext cx="10894423" cy="4933950"/>
          </a:xfrm>
        </p:spPr>
        <p:txBody>
          <a:bodyPr/>
          <a:lstStyle/>
          <a:p>
            <a:pPr eaLnBrk="1" hangingPunct="1">
              <a:lnSpc>
                <a:spcPct val="110000"/>
              </a:lnSpc>
            </a:pPr>
            <a:r>
              <a:rPr lang="en-US" altLang="en-US" dirty="0">
                <a:latin typeface="Calibri" panose="020F0502020204030204" pitchFamily="34" charset="0"/>
              </a:rPr>
              <a:t>Discrete wavelet transform (DWT) for linear signal processing, multi-resolution analysis</a:t>
            </a:r>
          </a:p>
          <a:p>
            <a:pPr eaLnBrk="1" hangingPunct="1">
              <a:lnSpc>
                <a:spcPct val="110000"/>
              </a:lnSpc>
            </a:pPr>
            <a:r>
              <a:rPr lang="en-US" altLang="en-US" dirty="0">
                <a:latin typeface="Calibri" panose="020F0502020204030204" pitchFamily="34" charset="0"/>
              </a:rPr>
              <a:t>Compressed approximation: </a:t>
            </a:r>
            <a:r>
              <a:rPr lang="en-US" altLang="en-US" dirty="0" smtClean="0">
                <a:latin typeface="Calibri" panose="020F0502020204030204" pitchFamily="34" charset="0"/>
              </a:rPr>
              <a:t>Store </a:t>
            </a:r>
            <a:r>
              <a:rPr lang="en-US" altLang="en-US" dirty="0">
                <a:latin typeface="Calibri" panose="020F0502020204030204" pitchFamily="34" charset="0"/>
              </a:rPr>
              <a:t>only a small fraction of the strongest of the wavelet coefficients</a:t>
            </a:r>
          </a:p>
          <a:p>
            <a:pPr eaLnBrk="1" hangingPunct="1">
              <a:lnSpc>
                <a:spcPct val="110000"/>
              </a:lnSpc>
            </a:pPr>
            <a:r>
              <a:rPr lang="en-US" altLang="en-US" dirty="0">
                <a:latin typeface="Calibri" panose="020F0502020204030204" pitchFamily="34" charset="0"/>
              </a:rPr>
              <a:t>Similar to discrete Fourier transform (DFT), but better </a:t>
            </a:r>
            <a:r>
              <a:rPr lang="en-US" altLang="en-US" dirty="0" err="1">
                <a:latin typeface="Calibri" panose="020F0502020204030204" pitchFamily="34" charset="0"/>
              </a:rPr>
              <a:t>lossy</a:t>
            </a:r>
            <a:r>
              <a:rPr lang="en-US" altLang="en-US" dirty="0">
                <a:latin typeface="Calibri" panose="020F0502020204030204" pitchFamily="34" charset="0"/>
              </a:rPr>
              <a:t> compression, localized in space</a:t>
            </a:r>
          </a:p>
          <a:p>
            <a:pPr eaLnBrk="1" hangingPunct="1">
              <a:lnSpc>
                <a:spcPct val="110000"/>
              </a:lnSpc>
            </a:pPr>
            <a:r>
              <a:rPr lang="en-US" altLang="en-US" dirty="0">
                <a:latin typeface="Calibri" panose="020F0502020204030204" pitchFamily="34" charset="0"/>
              </a:rPr>
              <a:t>Method:</a:t>
            </a:r>
          </a:p>
          <a:p>
            <a:pPr lvl="1" eaLnBrk="1" hangingPunct="1">
              <a:lnSpc>
                <a:spcPct val="110000"/>
              </a:lnSpc>
            </a:pPr>
            <a:r>
              <a:rPr lang="en-US" altLang="en-US" dirty="0">
                <a:latin typeface="Calibri" panose="020F0502020204030204" pitchFamily="34" charset="0"/>
              </a:rPr>
              <a:t>Length, L, must be an integer power of 2 (padding with 0’s, when necessary)</a:t>
            </a:r>
          </a:p>
          <a:p>
            <a:pPr lvl="1" eaLnBrk="1" hangingPunct="1">
              <a:lnSpc>
                <a:spcPct val="110000"/>
              </a:lnSpc>
            </a:pPr>
            <a:r>
              <a:rPr lang="en-US" altLang="en-US" dirty="0">
                <a:latin typeface="Calibri" panose="020F0502020204030204" pitchFamily="34" charset="0"/>
              </a:rPr>
              <a:t>Each transform has 2 functions: smoothing, difference</a:t>
            </a:r>
          </a:p>
          <a:p>
            <a:pPr lvl="1" eaLnBrk="1" hangingPunct="1">
              <a:lnSpc>
                <a:spcPct val="110000"/>
              </a:lnSpc>
            </a:pPr>
            <a:r>
              <a:rPr lang="en-US" altLang="en-US" dirty="0">
                <a:latin typeface="Calibri" panose="020F0502020204030204" pitchFamily="34" charset="0"/>
              </a:rPr>
              <a:t>Applies to pairs of data, resulting in two set of data of length L/2</a:t>
            </a:r>
          </a:p>
          <a:p>
            <a:pPr lvl="1" eaLnBrk="1" hangingPunct="1">
              <a:lnSpc>
                <a:spcPct val="110000"/>
              </a:lnSpc>
            </a:pPr>
            <a:r>
              <a:rPr lang="en-US" altLang="en-US" dirty="0">
                <a:latin typeface="Calibri" panose="020F0502020204030204" pitchFamily="34" charset="0"/>
              </a:rPr>
              <a:t>Applies two functions recursively, until reaches the desired length</a:t>
            </a:r>
          </a:p>
        </p:txBody>
      </p:sp>
      <p:grpSp>
        <p:nvGrpSpPr>
          <p:cNvPr id="32773" name="Group 4"/>
          <p:cNvGrpSpPr>
            <a:grpSpLocks/>
          </p:cNvGrpSpPr>
          <p:nvPr/>
        </p:nvGrpSpPr>
        <p:grpSpPr bwMode="auto">
          <a:xfrm>
            <a:off x="8077200" y="1"/>
            <a:ext cx="2590800" cy="1579563"/>
            <a:chOff x="3936" y="96"/>
            <a:chExt cx="1632" cy="995"/>
          </a:xfrm>
        </p:grpSpPr>
        <p:sp>
          <p:nvSpPr>
            <p:cNvPr id="32774" name="Rectangle 5"/>
            <p:cNvSpPr>
              <a:spLocks noChangeArrowheads="1"/>
            </p:cNvSpPr>
            <p:nvPr/>
          </p:nvSpPr>
          <p:spPr bwMode="auto">
            <a:xfrm>
              <a:off x="3936" y="96"/>
              <a:ext cx="1632" cy="96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a:t> </a:t>
              </a:r>
              <a:endParaRPr lang="en-US" altLang="en-US" sz="1600"/>
            </a:p>
            <a:p>
              <a:pPr algn="ctr" eaLnBrk="1" hangingPunct="1"/>
              <a:endParaRPr lang="en-US" altLang="en-US"/>
            </a:p>
          </p:txBody>
        </p:sp>
        <p:sp>
          <p:nvSpPr>
            <p:cNvPr id="32775" name="Line 6"/>
            <p:cNvSpPr>
              <a:spLocks noChangeShapeType="1"/>
            </p:cNvSpPr>
            <p:nvPr/>
          </p:nvSpPr>
          <p:spPr bwMode="auto">
            <a:xfrm>
              <a:off x="3984" y="864"/>
              <a:ext cx="14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6" name="Line 7"/>
            <p:cNvSpPr>
              <a:spLocks noChangeShapeType="1"/>
            </p:cNvSpPr>
            <p:nvPr/>
          </p:nvSpPr>
          <p:spPr bwMode="auto">
            <a:xfrm flipH="1" flipV="1">
              <a:off x="4128"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7" name="Line 8"/>
            <p:cNvSpPr>
              <a:spLocks noChangeShapeType="1"/>
            </p:cNvSpPr>
            <p:nvPr/>
          </p:nvSpPr>
          <p:spPr bwMode="auto">
            <a:xfrm>
              <a:off x="4128" y="288"/>
              <a:ext cx="2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8" name="Line 9"/>
            <p:cNvSpPr>
              <a:spLocks noChangeShapeType="1"/>
            </p:cNvSpPr>
            <p:nvPr/>
          </p:nvSpPr>
          <p:spPr bwMode="auto">
            <a:xfrm>
              <a:off x="4416"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9" name="Line 10"/>
            <p:cNvSpPr>
              <a:spLocks noChangeShapeType="1"/>
            </p:cNvSpPr>
            <p:nvPr/>
          </p:nvSpPr>
          <p:spPr bwMode="auto">
            <a:xfrm>
              <a:off x="4416" y="86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0" name="Line 11"/>
            <p:cNvSpPr>
              <a:spLocks noChangeShapeType="1"/>
            </p:cNvSpPr>
            <p:nvPr/>
          </p:nvSpPr>
          <p:spPr bwMode="auto">
            <a:xfrm>
              <a:off x="4848"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1" name="Line 12"/>
            <p:cNvSpPr>
              <a:spLocks noChangeShapeType="1"/>
            </p:cNvSpPr>
            <p:nvPr/>
          </p:nvSpPr>
          <p:spPr bwMode="auto">
            <a:xfrm flipV="1">
              <a:off x="4944" y="336"/>
              <a:ext cx="192" cy="5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2" name="Line 13"/>
            <p:cNvSpPr>
              <a:spLocks noChangeShapeType="1"/>
            </p:cNvSpPr>
            <p:nvPr/>
          </p:nvSpPr>
          <p:spPr bwMode="auto">
            <a:xfrm>
              <a:off x="5136" y="336"/>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3" name="Line 14"/>
            <p:cNvSpPr>
              <a:spLocks noChangeShapeType="1"/>
            </p:cNvSpPr>
            <p:nvPr/>
          </p:nvSpPr>
          <p:spPr bwMode="auto">
            <a:xfrm>
              <a:off x="5232" y="624"/>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4" name="Line 15"/>
            <p:cNvSpPr>
              <a:spLocks noChangeShapeType="1"/>
            </p:cNvSpPr>
            <p:nvPr/>
          </p:nvSpPr>
          <p:spPr bwMode="auto">
            <a:xfrm flipV="1">
              <a:off x="5328" y="864"/>
              <a:ext cx="96" cy="4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5" name="Line 16"/>
            <p:cNvSpPr>
              <a:spLocks noChangeShapeType="1"/>
            </p:cNvSpPr>
            <p:nvPr/>
          </p:nvSpPr>
          <p:spPr bwMode="auto">
            <a:xfrm>
              <a:off x="5424"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6" name="Rectangle 17"/>
            <p:cNvSpPr>
              <a:spLocks noChangeArrowheads="1"/>
            </p:cNvSpPr>
            <p:nvPr/>
          </p:nvSpPr>
          <p:spPr bwMode="auto">
            <a:xfrm>
              <a:off x="4080" y="864"/>
              <a:ext cx="4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t>Haar2</a:t>
              </a:r>
            </a:p>
          </p:txBody>
        </p:sp>
        <p:sp>
          <p:nvSpPr>
            <p:cNvPr id="32787" name="Rectangle 18"/>
            <p:cNvSpPr>
              <a:spLocks noChangeArrowheads="1"/>
            </p:cNvSpPr>
            <p:nvPr/>
          </p:nvSpPr>
          <p:spPr bwMode="auto">
            <a:xfrm>
              <a:off x="4752" y="864"/>
              <a:ext cx="77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None/>
              </a:pPr>
              <a:r>
                <a:rPr lang="en-US" altLang="en-US" sz="1600"/>
                <a:t>Daubechie4</a:t>
              </a:r>
            </a:p>
          </p:txBody>
        </p:sp>
      </p:grpSp>
    </p:spTree>
    <p:extLst>
      <p:ext uri="{BB962C8B-B14F-4D97-AF65-F5344CB8AC3E}">
        <p14:creationId xmlns:p14="http://schemas.microsoft.com/office/powerpoint/2010/main" val="155312495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p:txBody>
          <a:bodyPr/>
          <a:lstStyle/>
          <a:p>
            <a:pPr eaLnBrk="1" hangingPunct="1"/>
            <a:r>
              <a:rPr lang="en-US" altLang="en-US" dirty="0" smtClean="0"/>
              <a:t>Wavelet Decomposition</a:t>
            </a:r>
          </a:p>
        </p:txBody>
      </p:sp>
      <p:sp>
        <p:nvSpPr>
          <p:cNvPr id="33796" name="Rectangle 3"/>
          <p:cNvSpPr>
            <a:spLocks noGrp="1" noChangeArrowheads="1"/>
          </p:cNvSpPr>
          <p:nvPr>
            <p:ph type="body" idx="4294967295"/>
          </p:nvPr>
        </p:nvSpPr>
        <p:spPr>
          <a:xfrm>
            <a:off x="653143" y="1219203"/>
            <a:ext cx="11104748" cy="5209309"/>
          </a:xfrm>
        </p:spPr>
        <p:txBody>
          <a:bodyPr/>
          <a:lstStyle/>
          <a:p>
            <a:pPr eaLnBrk="1" hangingPunct="1">
              <a:lnSpc>
                <a:spcPct val="110000"/>
              </a:lnSpc>
            </a:pPr>
            <a:r>
              <a:rPr lang="en-US" altLang="en-US" dirty="0">
                <a:latin typeface="Calibri" panose="020F0502020204030204" pitchFamily="34" charset="0"/>
              </a:rPr>
              <a:t>Wavelets: A math tool for space-efficient hierarchical decomposition of functions </a:t>
            </a:r>
          </a:p>
          <a:p>
            <a:pPr eaLnBrk="1" hangingPunct="1">
              <a:lnSpc>
                <a:spcPct val="110000"/>
              </a:lnSpc>
            </a:pPr>
            <a:r>
              <a:rPr lang="en-US" altLang="en-US" dirty="0">
                <a:latin typeface="Calibri" panose="020F0502020204030204" pitchFamily="34" charset="0"/>
              </a:rPr>
              <a:t>S = [2, 2, 0, 2, 3, 5, 4, 4] can be transformed to S</a:t>
            </a:r>
            <a:r>
              <a:rPr lang="en-US" altLang="en-US" baseline="-25000" dirty="0">
                <a:latin typeface="Calibri" panose="020F0502020204030204" pitchFamily="34" charset="0"/>
              </a:rPr>
              <a:t>^ </a:t>
            </a:r>
            <a:r>
              <a:rPr lang="en-US" altLang="en-US" dirty="0">
                <a:latin typeface="Calibri" panose="020F0502020204030204" pitchFamily="34" charset="0"/>
              </a:rPr>
              <a:t>= [2</a:t>
            </a:r>
            <a:r>
              <a:rPr lang="en-US" altLang="en-US" baseline="30000" dirty="0">
                <a:latin typeface="Calibri" panose="020F0502020204030204" pitchFamily="34" charset="0"/>
              </a:rPr>
              <a:t>3</a:t>
            </a:r>
            <a:r>
              <a:rPr lang="en-US" altLang="en-US" dirty="0">
                <a:latin typeface="Calibri" panose="020F0502020204030204" pitchFamily="34" charset="0"/>
              </a:rPr>
              <a:t>/</a:t>
            </a:r>
            <a:r>
              <a:rPr lang="en-US" altLang="en-US" baseline="-25000" dirty="0">
                <a:latin typeface="Calibri" panose="020F0502020204030204" pitchFamily="34" charset="0"/>
              </a:rPr>
              <a:t>4</a:t>
            </a:r>
            <a:r>
              <a:rPr lang="en-US" altLang="en-US" dirty="0">
                <a:latin typeface="Calibri" panose="020F0502020204030204" pitchFamily="34" charset="0"/>
              </a:rPr>
              <a:t>, -1</a:t>
            </a:r>
            <a:r>
              <a:rPr lang="en-US" altLang="en-US" baseline="30000" dirty="0">
                <a:latin typeface="Calibri" panose="020F0502020204030204" pitchFamily="34" charset="0"/>
              </a:rPr>
              <a:t>1</a:t>
            </a:r>
            <a:r>
              <a:rPr lang="en-US" altLang="en-US" dirty="0">
                <a:latin typeface="Calibri" panose="020F0502020204030204" pitchFamily="34" charset="0"/>
              </a:rPr>
              <a:t>/</a:t>
            </a:r>
            <a:r>
              <a:rPr lang="en-US" altLang="en-US" baseline="-25000" dirty="0">
                <a:latin typeface="Calibri" panose="020F0502020204030204" pitchFamily="34" charset="0"/>
              </a:rPr>
              <a:t>4</a:t>
            </a:r>
            <a:r>
              <a:rPr lang="en-US" altLang="en-US" dirty="0">
                <a:latin typeface="Calibri" panose="020F0502020204030204" pitchFamily="34" charset="0"/>
              </a:rPr>
              <a:t>, </a:t>
            </a:r>
            <a:r>
              <a:rPr lang="en-US" altLang="en-US" baseline="30000" dirty="0">
                <a:latin typeface="Calibri" panose="020F0502020204030204" pitchFamily="34" charset="0"/>
              </a:rPr>
              <a:t>1</a:t>
            </a:r>
            <a:r>
              <a:rPr lang="en-US" altLang="en-US" dirty="0">
                <a:latin typeface="Calibri" panose="020F0502020204030204" pitchFamily="34" charset="0"/>
              </a:rPr>
              <a:t>/</a:t>
            </a:r>
            <a:r>
              <a:rPr lang="en-US" altLang="en-US" baseline="-25000" dirty="0">
                <a:latin typeface="Calibri" panose="020F0502020204030204" pitchFamily="34" charset="0"/>
              </a:rPr>
              <a:t>2</a:t>
            </a:r>
            <a:r>
              <a:rPr lang="en-US" altLang="en-US" dirty="0">
                <a:latin typeface="Calibri" panose="020F0502020204030204" pitchFamily="34" charset="0"/>
              </a:rPr>
              <a:t>, 0, 0, -1, -1, 0]</a:t>
            </a:r>
          </a:p>
          <a:p>
            <a:pPr eaLnBrk="1" hangingPunct="1">
              <a:lnSpc>
                <a:spcPct val="110000"/>
              </a:lnSpc>
            </a:pPr>
            <a:r>
              <a:rPr lang="en-US" altLang="en-US" dirty="0">
                <a:latin typeface="Calibri" panose="020F0502020204030204" pitchFamily="34" charset="0"/>
              </a:rPr>
              <a:t>Compression: many small detail coefficients can be replaced by 0’s, and only the significant coefficients are retained</a:t>
            </a:r>
          </a:p>
        </p:txBody>
      </p:sp>
      <p:pic>
        <p:nvPicPr>
          <p:cNvPr id="33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315" y="3390357"/>
            <a:ext cx="75438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pic>
    </p:spTree>
    <p:extLst>
      <p:ext uri="{BB962C8B-B14F-4D97-AF65-F5344CB8AC3E}">
        <p14:creationId xmlns:p14="http://schemas.microsoft.com/office/powerpoint/2010/main" val="403669467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195399" y="286607"/>
            <a:ext cx="11525550" cy="673979"/>
          </a:xfrm>
        </p:spPr>
        <p:txBody>
          <a:bodyPr>
            <a:normAutofit/>
          </a:bodyPr>
          <a:lstStyle/>
          <a:p>
            <a:pPr eaLnBrk="1" hangingPunct="1"/>
            <a:r>
              <a:rPr lang="en-US" altLang="en-US" dirty="0" smtClean="0"/>
              <a:t>Example – Human Activity Recognition?</a:t>
            </a:r>
          </a:p>
        </p:txBody>
      </p:sp>
      <p:pic>
        <p:nvPicPr>
          <p:cNvPr id="2" name="Picture 1"/>
          <p:cNvPicPr>
            <a:picLocks noChangeAspect="1"/>
          </p:cNvPicPr>
          <p:nvPr/>
        </p:nvPicPr>
        <p:blipFill>
          <a:blip r:embed="rId3"/>
          <a:stretch>
            <a:fillRect/>
          </a:stretch>
        </p:blipFill>
        <p:spPr>
          <a:xfrm>
            <a:off x="660400" y="1028700"/>
            <a:ext cx="10871200" cy="4800600"/>
          </a:xfrm>
          <a:prstGeom prst="rect">
            <a:avLst/>
          </a:prstGeom>
        </p:spPr>
      </p:pic>
      <p:sp>
        <p:nvSpPr>
          <p:cNvPr id="3" name="TextBox 2"/>
          <p:cNvSpPr txBox="1"/>
          <p:nvPr/>
        </p:nvSpPr>
        <p:spPr>
          <a:xfrm>
            <a:off x="227964" y="5746880"/>
            <a:ext cx="2836452" cy="384721"/>
          </a:xfrm>
          <a:prstGeom prst="rect">
            <a:avLst/>
          </a:prstGeom>
          <a:noFill/>
        </p:spPr>
        <p:txBody>
          <a:bodyPr wrap="none" rtlCol="0">
            <a:spAutoFit/>
          </a:bodyPr>
          <a:lstStyle/>
          <a:p>
            <a:r>
              <a:rPr lang="en-US" dirty="0" smtClean="0"/>
              <a:t>What is this representing ?</a:t>
            </a:r>
            <a:endParaRPr lang="en-US" dirty="0"/>
          </a:p>
        </p:txBody>
      </p:sp>
      <p:pic>
        <p:nvPicPr>
          <p:cNvPr id="4" name="Picture 3"/>
          <p:cNvPicPr>
            <a:picLocks noChangeAspect="1"/>
          </p:cNvPicPr>
          <p:nvPr/>
        </p:nvPicPr>
        <p:blipFill>
          <a:blip r:embed="rId3"/>
          <a:stretch>
            <a:fillRect/>
          </a:stretch>
        </p:blipFill>
        <p:spPr>
          <a:xfrm>
            <a:off x="660400" y="1028700"/>
            <a:ext cx="10871200" cy="4800600"/>
          </a:xfrm>
          <a:prstGeom prst="rect">
            <a:avLst/>
          </a:prstGeom>
        </p:spPr>
      </p:pic>
      <p:sp>
        <p:nvSpPr>
          <p:cNvPr id="5" name="Rectangle 4"/>
          <p:cNvSpPr/>
          <p:nvPr/>
        </p:nvSpPr>
        <p:spPr>
          <a:xfrm>
            <a:off x="3191496" y="6051304"/>
            <a:ext cx="8886523" cy="677108"/>
          </a:xfrm>
          <a:prstGeom prst="rect">
            <a:avLst/>
          </a:prstGeom>
        </p:spPr>
        <p:txBody>
          <a:bodyPr wrap="square">
            <a:spAutoFit/>
          </a:bodyPr>
          <a:lstStyle/>
          <a:p>
            <a:r>
              <a:rPr lang="en-US" dirty="0"/>
              <a:t>The signals and frequency spectrum of a signal which contains four frequencies at all times (top), four different frequencies at four different times (bottom).</a:t>
            </a:r>
          </a:p>
        </p:txBody>
      </p:sp>
    </p:spTree>
    <p:extLst>
      <p:ext uri="{BB962C8B-B14F-4D97-AF65-F5344CB8AC3E}">
        <p14:creationId xmlns:p14="http://schemas.microsoft.com/office/powerpoint/2010/main" val="3199340645"/>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250412" y="1095555"/>
            <a:ext cx="4972495" cy="5400136"/>
          </a:xfrm>
          <a:noFill/>
        </p:spPr>
        <p:txBody>
          <a:bodyPr vert="horz" lIns="92075" tIns="46038" rIns="92075" bIns="46038" rtlCol="0">
            <a:noAutofit/>
          </a:bodyPr>
          <a:lstStyle/>
          <a:p>
            <a:pPr eaLnBrk="1" hangingPunct="1">
              <a:lnSpc>
                <a:spcPct val="200000"/>
              </a:lnSpc>
            </a:pPr>
            <a:r>
              <a:rPr lang="en-US" altLang="en-US" sz="2400" dirty="0">
                <a:latin typeface="Calibri" panose="020F0502020204030204" pitchFamily="34" charset="0"/>
              </a:rPr>
              <a:t>Data Preprocessing: An Overview</a:t>
            </a:r>
          </a:p>
          <a:p>
            <a:pPr eaLnBrk="1" hangingPunct="1">
              <a:lnSpc>
                <a:spcPct val="200000"/>
              </a:lnSpc>
            </a:pPr>
            <a:r>
              <a:rPr lang="en-US" altLang="en-US" sz="2400" dirty="0" smtClean="0">
                <a:latin typeface="Calibri" panose="020F0502020204030204" pitchFamily="34" charset="0"/>
              </a:rPr>
              <a:t>Data </a:t>
            </a:r>
            <a:r>
              <a:rPr lang="en-US" altLang="en-US" sz="2400" dirty="0">
                <a:latin typeface="Calibri" panose="020F0502020204030204" pitchFamily="34" charset="0"/>
              </a:rPr>
              <a:t>Cleaning</a:t>
            </a:r>
          </a:p>
          <a:p>
            <a:pPr eaLnBrk="1" hangingPunct="1">
              <a:lnSpc>
                <a:spcPct val="200000"/>
              </a:lnSpc>
            </a:pPr>
            <a:r>
              <a:rPr lang="en-US" altLang="en-US" sz="2400" dirty="0">
                <a:latin typeface="Calibri" panose="020F0502020204030204" pitchFamily="34" charset="0"/>
              </a:rPr>
              <a:t>Data Integration</a:t>
            </a:r>
          </a:p>
          <a:p>
            <a:pPr>
              <a:lnSpc>
                <a:spcPct val="200000"/>
              </a:lnSpc>
            </a:pPr>
            <a:r>
              <a:rPr lang="en-US" altLang="en-US" sz="2400" dirty="0">
                <a:latin typeface="Calibri" panose="020F0502020204030204" pitchFamily="34" charset="0"/>
              </a:rPr>
              <a:t>Data Reduction and </a:t>
            </a:r>
            <a:r>
              <a:rPr lang="en-US" altLang="en-US" sz="2400" dirty="0" smtClean="0">
                <a:latin typeface="Calibri" panose="020F0502020204030204" pitchFamily="34" charset="0"/>
              </a:rPr>
              <a:t>Transformation </a:t>
            </a:r>
            <a:endParaRPr lang="en-US" altLang="en-US" sz="2400" dirty="0">
              <a:latin typeface="Calibri" panose="020F0502020204030204" pitchFamily="34" charset="0"/>
            </a:endParaRPr>
          </a:p>
          <a:p>
            <a:pPr>
              <a:lnSpc>
                <a:spcPct val="200000"/>
              </a:lnSpc>
            </a:pPr>
            <a:r>
              <a:rPr lang="en-US" altLang="en-US" sz="2400" dirty="0" smtClean="0">
                <a:latin typeface="Calibri" panose="020F0502020204030204" pitchFamily="34" charset="0"/>
              </a:rPr>
              <a:t>Dimensionality </a:t>
            </a:r>
            <a:r>
              <a:rPr lang="en-US" altLang="en-US" sz="2400" dirty="0">
                <a:latin typeface="Calibri" panose="020F0502020204030204" pitchFamily="34" charset="0"/>
              </a:rPr>
              <a:t>Reduction </a:t>
            </a:r>
            <a:endParaRPr lang="en-US" altLang="en-US" sz="2400" dirty="0" smtClean="0">
              <a:latin typeface="Calibri" panose="020F0502020204030204" pitchFamily="34" charset="0"/>
            </a:endParaRPr>
          </a:p>
          <a:p>
            <a:pPr>
              <a:lnSpc>
                <a:spcPct val="200000"/>
              </a:lnSpc>
            </a:pPr>
            <a:r>
              <a:rPr lang="en-US" altLang="en-US" sz="2400" dirty="0" smtClean="0">
                <a:latin typeface="Calibri" panose="020F0502020204030204" pitchFamily="34" charset="0"/>
              </a:rPr>
              <a:t>Summary</a:t>
            </a:r>
            <a:endParaRPr lang="en-US" altLang="en-US" sz="2400" dirty="0">
              <a:latin typeface="Calibri" panose="020F0502020204030204" pitchFamily="34" charset="0"/>
            </a:endParaRPr>
          </a:p>
        </p:txBody>
      </p:sp>
      <p:sp>
        <p:nvSpPr>
          <p:cNvPr id="7174" name="AutoShape 4"/>
          <p:cNvSpPr>
            <a:spLocks noChangeArrowheads="1"/>
          </p:cNvSpPr>
          <p:nvPr/>
        </p:nvSpPr>
        <p:spPr bwMode="auto">
          <a:xfrm rot="9430553">
            <a:off x="2756217" y="2091180"/>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pic>
        <p:nvPicPr>
          <p:cNvPr id="2" name="Picture 1"/>
          <p:cNvPicPr>
            <a:picLocks noChangeAspect="1"/>
          </p:cNvPicPr>
          <p:nvPr/>
        </p:nvPicPr>
        <p:blipFill>
          <a:blip r:embed="rId3"/>
          <a:stretch>
            <a:fillRect/>
          </a:stretch>
        </p:blipFill>
        <p:spPr>
          <a:xfrm>
            <a:off x="5138055" y="1914068"/>
            <a:ext cx="7059087" cy="2793834"/>
          </a:xfrm>
          <a:prstGeom prst="rect">
            <a:avLst/>
          </a:prstGeom>
        </p:spPr>
      </p:pic>
    </p:spTree>
    <p:extLst>
      <p:ext uri="{BB962C8B-B14F-4D97-AF65-F5344CB8AC3E}">
        <p14:creationId xmlns:p14="http://schemas.microsoft.com/office/powerpoint/2010/main" val="400525680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6301575" y="286607"/>
            <a:ext cx="5419373" cy="673979"/>
          </a:xfrm>
        </p:spPr>
        <p:txBody>
          <a:bodyPr>
            <a:normAutofit/>
          </a:bodyPr>
          <a:lstStyle/>
          <a:p>
            <a:pPr eaLnBrk="1" hangingPunct="1"/>
            <a:r>
              <a:rPr lang="en-US" altLang="en-US" dirty="0" smtClean="0"/>
              <a:t>Example …?</a:t>
            </a:r>
          </a:p>
        </p:txBody>
      </p:sp>
      <p:pic>
        <p:nvPicPr>
          <p:cNvPr id="2" name="Picture 1"/>
          <p:cNvPicPr>
            <a:picLocks noChangeAspect="1"/>
          </p:cNvPicPr>
          <p:nvPr/>
        </p:nvPicPr>
        <p:blipFill>
          <a:blip r:embed="rId3"/>
          <a:stretch>
            <a:fillRect/>
          </a:stretch>
        </p:blipFill>
        <p:spPr>
          <a:xfrm>
            <a:off x="0" y="-16280"/>
            <a:ext cx="5585116" cy="5359594"/>
          </a:xfrm>
          <a:prstGeom prst="rect">
            <a:avLst/>
          </a:prstGeom>
        </p:spPr>
      </p:pic>
      <p:sp>
        <p:nvSpPr>
          <p:cNvPr id="3" name="Rectangle 2"/>
          <p:cNvSpPr/>
          <p:nvPr/>
        </p:nvSpPr>
        <p:spPr>
          <a:xfrm>
            <a:off x="6089893" y="1194673"/>
            <a:ext cx="5992195" cy="5355311"/>
          </a:xfrm>
          <a:prstGeom prst="rect">
            <a:avLst/>
          </a:prstGeom>
        </p:spPr>
        <p:txBody>
          <a:bodyPr wrap="square">
            <a:spAutoFit/>
          </a:bodyPr>
          <a:lstStyle/>
          <a:p>
            <a:r>
              <a:rPr lang="en-US" dirty="0"/>
              <a:t>Fourier Transform, which has a high resolution in the frequency domain and zero resolution in the time-domain.</a:t>
            </a:r>
          </a:p>
          <a:p>
            <a:endParaRPr lang="en-US" dirty="0"/>
          </a:p>
          <a:p>
            <a:r>
              <a:rPr lang="en-US" dirty="0"/>
              <a:t>The Short Time Fourier Transform has medium sized resolution in both the frequency and time domain.</a:t>
            </a:r>
          </a:p>
          <a:p>
            <a:endParaRPr lang="en-US" dirty="0"/>
          </a:p>
          <a:p>
            <a:r>
              <a:rPr lang="en-US" dirty="0"/>
              <a:t>The Wavelet Transform has:</a:t>
            </a:r>
          </a:p>
          <a:p>
            <a:endParaRPr lang="en-US" dirty="0"/>
          </a:p>
          <a:p>
            <a:r>
              <a:rPr lang="en-US" dirty="0" smtClean="0"/>
              <a:t>1. for </a:t>
            </a:r>
            <a:r>
              <a:rPr lang="en-US" dirty="0"/>
              <a:t>small frequency values a high resolution in the frequency domain, low resolution in the time- domain,</a:t>
            </a:r>
          </a:p>
          <a:p>
            <a:r>
              <a:rPr lang="en-US" dirty="0" smtClean="0"/>
              <a:t>2. for </a:t>
            </a:r>
            <a:r>
              <a:rPr lang="en-US" dirty="0"/>
              <a:t>large frequency values a low resolution in the frequency domain, high resolution in the time domain.</a:t>
            </a:r>
          </a:p>
          <a:p>
            <a:endParaRPr lang="en-US" dirty="0" smtClean="0"/>
          </a:p>
          <a:p>
            <a:r>
              <a:rPr lang="en-US" dirty="0" smtClean="0"/>
              <a:t>In </a:t>
            </a:r>
            <a:r>
              <a:rPr lang="en-US" dirty="0"/>
              <a:t>other words, the Wavelet Transforms makes a trade-off; at scales in which time-dependent features are interesting it has a high resolution in the time-domain and at scales in which frequency-dependent features are interesting it has a high resolution in the frequency domain.</a:t>
            </a:r>
          </a:p>
        </p:txBody>
      </p:sp>
      <p:pic>
        <p:nvPicPr>
          <p:cNvPr id="4" name="Picture 3"/>
          <p:cNvPicPr>
            <a:picLocks noChangeAspect="1"/>
          </p:cNvPicPr>
          <p:nvPr/>
        </p:nvPicPr>
        <p:blipFill>
          <a:blip r:embed="rId4"/>
          <a:stretch>
            <a:fillRect/>
          </a:stretch>
        </p:blipFill>
        <p:spPr>
          <a:xfrm>
            <a:off x="0" y="5242198"/>
            <a:ext cx="2988345" cy="1615802"/>
          </a:xfrm>
          <a:prstGeom prst="rect">
            <a:avLst/>
          </a:prstGeom>
        </p:spPr>
      </p:pic>
      <p:cxnSp>
        <p:nvCxnSpPr>
          <p:cNvPr id="6" name="Straight Arrow Connector 5"/>
          <p:cNvCxnSpPr/>
          <p:nvPr/>
        </p:nvCxnSpPr>
        <p:spPr>
          <a:xfrm flipH="1">
            <a:off x="4966358" y="3972349"/>
            <a:ext cx="1123536" cy="586085"/>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10779" y="1400090"/>
            <a:ext cx="32567" cy="516079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751849" y="4753797"/>
            <a:ext cx="0" cy="553524"/>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061229" y="5418829"/>
            <a:ext cx="2781364" cy="1384995"/>
          </a:xfrm>
          <a:prstGeom prst="rect">
            <a:avLst/>
          </a:prstGeom>
        </p:spPr>
        <p:txBody>
          <a:bodyPr wrap="square">
            <a:spAutoFit/>
          </a:bodyPr>
          <a:lstStyle/>
          <a:p>
            <a:r>
              <a:rPr lang="en-US" sz="1400" dirty="0"/>
              <a:t>This shows that wavelet transformation is good in time resolution of high frequencies, while for slowly varying functions, the frequency resolution is remarkable</a:t>
            </a:r>
          </a:p>
        </p:txBody>
      </p:sp>
      <p:cxnSp>
        <p:nvCxnSpPr>
          <p:cNvPr id="20" name="Straight Arrow Connector 19"/>
          <p:cNvCxnSpPr/>
          <p:nvPr/>
        </p:nvCxnSpPr>
        <p:spPr>
          <a:xfrm flipH="1" flipV="1">
            <a:off x="4836093" y="3597907"/>
            <a:ext cx="1286367" cy="879125"/>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9340645"/>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350986" y="286607"/>
            <a:ext cx="4696788" cy="673979"/>
          </a:xfrm>
        </p:spPr>
        <p:txBody>
          <a:bodyPr/>
          <a:lstStyle/>
          <a:p>
            <a:pPr eaLnBrk="1" hangingPunct="1"/>
            <a:r>
              <a:rPr lang="en-US" altLang="en-US" dirty="0" smtClean="0"/>
              <a:t>Example …</a:t>
            </a:r>
          </a:p>
        </p:txBody>
      </p:sp>
      <p:sp>
        <p:nvSpPr>
          <p:cNvPr id="2" name="Rectangle 1"/>
          <p:cNvSpPr/>
          <p:nvPr/>
        </p:nvSpPr>
        <p:spPr>
          <a:xfrm>
            <a:off x="51906" y="2000660"/>
            <a:ext cx="5468078" cy="584776"/>
          </a:xfrm>
          <a:prstGeom prst="rect">
            <a:avLst/>
          </a:prstGeom>
        </p:spPr>
        <p:txBody>
          <a:bodyPr wrap="square">
            <a:spAutoFit/>
          </a:bodyPr>
          <a:lstStyle/>
          <a:p>
            <a:r>
              <a:rPr lang="en-US" sz="1600" dirty="0" smtClean="0"/>
              <a:t>The </a:t>
            </a:r>
            <a:r>
              <a:rPr lang="en-US" sz="1600" dirty="0"/>
              <a:t>difference between a sine-wave and a Wavelet. The sine-wave is infinitely long and the Wavelet is localized in time.</a:t>
            </a:r>
          </a:p>
        </p:txBody>
      </p:sp>
      <p:pic>
        <p:nvPicPr>
          <p:cNvPr id="3" name="Picture 2"/>
          <p:cNvPicPr>
            <a:picLocks noChangeAspect="1"/>
          </p:cNvPicPr>
          <p:nvPr/>
        </p:nvPicPr>
        <p:blipFill>
          <a:blip r:embed="rId3"/>
          <a:stretch>
            <a:fillRect/>
          </a:stretch>
        </p:blipFill>
        <p:spPr>
          <a:xfrm>
            <a:off x="357021" y="1355471"/>
            <a:ext cx="2227057" cy="663264"/>
          </a:xfrm>
          <a:prstGeom prst="rect">
            <a:avLst/>
          </a:prstGeom>
        </p:spPr>
      </p:pic>
      <p:pic>
        <p:nvPicPr>
          <p:cNvPr id="6" name="Picture 5"/>
          <p:cNvPicPr>
            <a:picLocks noChangeAspect="1"/>
          </p:cNvPicPr>
          <p:nvPr/>
        </p:nvPicPr>
        <p:blipFill>
          <a:blip r:embed="rId4"/>
          <a:stretch>
            <a:fillRect/>
          </a:stretch>
        </p:blipFill>
        <p:spPr>
          <a:xfrm>
            <a:off x="5923489" y="0"/>
            <a:ext cx="6268511" cy="6858000"/>
          </a:xfrm>
          <a:prstGeom prst="rect">
            <a:avLst/>
          </a:prstGeom>
        </p:spPr>
      </p:pic>
      <p:pic>
        <p:nvPicPr>
          <p:cNvPr id="7" name="Picture 6"/>
          <p:cNvPicPr>
            <a:picLocks noChangeAspect="1"/>
          </p:cNvPicPr>
          <p:nvPr/>
        </p:nvPicPr>
        <p:blipFill>
          <a:blip r:embed="rId5"/>
          <a:stretch>
            <a:fillRect/>
          </a:stretch>
        </p:blipFill>
        <p:spPr>
          <a:xfrm>
            <a:off x="211688" y="3635970"/>
            <a:ext cx="2774112" cy="1405550"/>
          </a:xfrm>
          <a:prstGeom prst="rect">
            <a:avLst/>
          </a:prstGeom>
        </p:spPr>
      </p:pic>
      <p:pic>
        <p:nvPicPr>
          <p:cNvPr id="9" name="Picture 8"/>
          <p:cNvPicPr>
            <a:picLocks noChangeAspect="1"/>
          </p:cNvPicPr>
          <p:nvPr/>
        </p:nvPicPr>
        <p:blipFill>
          <a:blip r:embed="rId6"/>
          <a:stretch>
            <a:fillRect/>
          </a:stretch>
        </p:blipFill>
        <p:spPr>
          <a:xfrm>
            <a:off x="146556" y="4962853"/>
            <a:ext cx="2850310" cy="1821284"/>
          </a:xfrm>
          <a:prstGeom prst="rect">
            <a:avLst/>
          </a:prstGeom>
        </p:spPr>
      </p:pic>
      <p:sp>
        <p:nvSpPr>
          <p:cNvPr id="10" name="TextBox 9"/>
          <p:cNvSpPr txBox="1"/>
          <p:nvPr/>
        </p:nvSpPr>
        <p:spPr>
          <a:xfrm>
            <a:off x="2686722" y="4363072"/>
            <a:ext cx="2646878" cy="384721"/>
          </a:xfrm>
          <a:prstGeom prst="rect">
            <a:avLst/>
          </a:prstGeom>
          <a:noFill/>
        </p:spPr>
        <p:txBody>
          <a:bodyPr wrap="none" rtlCol="0">
            <a:spAutoFit/>
          </a:bodyPr>
          <a:lstStyle/>
          <a:p>
            <a:r>
              <a:rPr lang="en-US" dirty="0" smtClean="0"/>
              <a:t>Convolve the two signals </a:t>
            </a:r>
            <a:endParaRPr lang="en-US" dirty="0"/>
          </a:p>
        </p:txBody>
      </p:sp>
      <p:pic>
        <p:nvPicPr>
          <p:cNvPr id="11" name="Picture 10"/>
          <p:cNvPicPr>
            <a:picLocks noChangeAspect="1"/>
          </p:cNvPicPr>
          <p:nvPr/>
        </p:nvPicPr>
        <p:blipFill>
          <a:blip r:embed="rId7"/>
          <a:stretch>
            <a:fillRect/>
          </a:stretch>
        </p:blipFill>
        <p:spPr>
          <a:xfrm>
            <a:off x="3549867" y="4900315"/>
            <a:ext cx="2310149" cy="1925124"/>
          </a:xfrm>
          <a:prstGeom prst="rect">
            <a:avLst/>
          </a:prstGeom>
        </p:spPr>
      </p:pic>
      <p:pic>
        <p:nvPicPr>
          <p:cNvPr id="12" name="Picture 11"/>
          <p:cNvPicPr>
            <a:picLocks noChangeAspect="1"/>
          </p:cNvPicPr>
          <p:nvPr/>
        </p:nvPicPr>
        <p:blipFill>
          <a:blip r:embed="rId8"/>
          <a:stretch>
            <a:fillRect/>
          </a:stretch>
        </p:blipFill>
        <p:spPr>
          <a:xfrm>
            <a:off x="3260583" y="2718780"/>
            <a:ext cx="2371473" cy="1656991"/>
          </a:xfrm>
          <a:prstGeom prst="rect">
            <a:avLst/>
          </a:prstGeom>
        </p:spPr>
      </p:pic>
      <p:sp>
        <p:nvSpPr>
          <p:cNvPr id="13" name="TextBox 12"/>
          <p:cNvSpPr txBox="1"/>
          <p:nvPr/>
        </p:nvSpPr>
        <p:spPr>
          <a:xfrm>
            <a:off x="1677163" y="2865301"/>
            <a:ext cx="1596398" cy="384721"/>
          </a:xfrm>
          <a:prstGeom prst="rect">
            <a:avLst/>
          </a:prstGeom>
          <a:noFill/>
        </p:spPr>
        <p:txBody>
          <a:bodyPr wrap="none" rtlCol="0">
            <a:spAutoFit/>
          </a:bodyPr>
          <a:lstStyle/>
          <a:p>
            <a:r>
              <a:rPr lang="en-US" dirty="0" smtClean="0"/>
              <a:t>Original Signal</a:t>
            </a:r>
            <a:endParaRPr lang="en-US" dirty="0"/>
          </a:p>
        </p:txBody>
      </p:sp>
      <p:sp>
        <p:nvSpPr>
          <p:cNvPr id="14" name="TextBox 13"/>
          <p:cNvSpPr txBox="1"/>
          <p:nvPr/>
        </p:nvSpPr>
        <p:spPr>
          <a:xfrm>
            <a:off x="2670435" y="6316686"/>
            <a:ext cx="851515" cy="384721"/>
          </a:xfrm>
          <a:prstGeom prst="rect">
            <a:avLst/>
          </a:prstGeom>
          <a:noFill/>
        </p:spPr>
        <p:txBody>
          <a:bodyPr wrap="none" rtlCol="0">
            <a:spAutoFit/>
          </a:bodyPr>
          <a:lstStyle/>
          <a:p>
            <a:r>
              <a:rPr lang="en-US" dirty="0" smtClean="0"/>
              <a:t>results</a:t>
            </a:r>
            <a:endParaRPr lang="en-US" dirty="0"/>
          </a:p>
        </p:txBody>
      </p:sp>
    </p:spTree>
    <p:extLst>
      <p:ext uri="{BB962C8B-B14F-4D97-AF65-F5344CB8AC3E}">
        <p14:creationId xmlns:p14="http://schemas.microsoft.com/office/powerpoint/2010/main" val="1046338289"/>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538" y="980316"/>
            <a:ext cx="4956053" cy="4956053"/>
          </a:xfrm>
          <a:prstGeom prst="rect">
            <a:avLst/>
          </a:prstGeom>
        </p:spPr>
      </p:pic>
      <p:pic>
        <p:nvPicPr>
          <p:cNvPr id="3" name="Picture 2"/>
          <p:cNvPicPr>
            <a:picLocks noChangeAspect="1"/>
          </p:cNvPicPr>
          <p:nvPr/>
        </p:nvPicPr>
        <p:blipFill>
          <a:blip r:embed="rId3"/>
          <a:stretch>
            <a:fillRect/>
          </a:stretch>
        </p:blipFill>
        <p:spPr>
          <a:xfrm>
            <a:off x="1032070" y="1041398"/>
            <a:ext cx="4781009" cy="4781009"/>
          </a:xfrm>
          <a:prstGeom prst="rect">
            <a:avLst/>
          </a:prstGeom>
        </p:spPr>
      </p:pic>
      <p:sp>
        <p:nvSpPr>
          <p:cNvPr id="4" name="TextBox 3"/>
          <p:cNvSpPr txBox="1"/>
          <p:nvPr/>
        </p:nvSpPr>
        <p:spPr>
          <a:xfrm>
            <a:off x="2344772" y="195361"/>
            <a:ext cx="7639030" cy="769441"/>
          </a:xfrm>
          <a:prstGeom prst="rect">
            <a:avLst/>
          </a:prstGeom>
          <a:noFill/>
        </p:spPr>
        <p:txBody>
          <a:bodyPr wrap="none" rtlCol="0">
            <a:spAutoFit/>
          </a:bodyPr>
          <a:lstStyle/>
          <a:p>
            <a:r>
              <a:rPr lang="en-US" sz="4400" dirty="0" smtClean="0"/>
              <a:t>Walking upstairs </a:t>
            </a:r>
            <a:r>
              <a:rPr lang="en-US" sz="4400" dirty="0" err="1" smtClean="0"/>
              <a:t>vs</a:t>
            </a:r>
            <a:r>
              <a:rPr lang="en-US" sz="4400" dirty="0" smtClean="0"/>
              <a:t> Laying Down</a:t>
            </a:r>
            <a:endParaRPr lang="en-US" sz="4400" dirty="0"/>
          </a:p>
        </p:txBody>
      </p:sp>
      <p:sp>
        <p:nvSpPr>
          <p:cNvPr id="5" name="Rectangle 4"/>
          <p:cNvSpPr/>
          <p:nvPr/>
        </p:nvSpPr>
        <p:spPr>
          <a:xfrm>
            <a:off x="130265" y="5514064"/>
            <a:ext cx="11902974" cy="1015663"/>
          </a:xfrm>
          <a:prstGeom prst="rect">
            <a:avLst/>
          </a:prstGeom>
        </p:spPr>
        <p:txBody>
          <a:bodyPr wrap="square">
            <a:spAutoFit/>
          </a:bodyPr>
          <a:lstStyle/>
          <a:p>
            <a:r>
              <a:rPr lang="en-US" sz="2000" dirty="0"/>
              <a:t>The </a:t>
            </a:r>
            <a:r>
              <a:rPr lang="en-US" sz="2000" dirty="0" smtClean="0"/>
              <a:t>Wavelet Transforms </a:t>
            </a:r>
            <a:r>
              <a:rPr lang="en-US" sz="2000" dirty="0"/>
              <a:t>applied on two signals belonging to the UCI HAR dataset. Each signal has nine different components. On the left we can see the signals measured during walking upstairs and on the right we can see a signal measured during laying.</a:t>
            </a:r>
          </a:p>
        </p:txBody>
      </p:sp>
      <p:sp>
        <p:nvSpPr>
          <p:cNvPr id="6" name="Rectangle 5"/>
          <p:cNvSpPr/>
          <p:nvPr/>
        </p:nvSpPr>
        <p:spPr>
          <a:xfrm>
            <a:off x="4965329" y="6517663"/>
            <a:ext cx="7247014" cy="307777"/>
          </a:xfrm>
          <a:prstGeom prst="rect">
            <a:avLst/>
          </a:prstGeom>
        </p:spPr>
        <p:txBody>
          <a:bodyPr wrap="square">
            <a:spAutoFit/>
          </a:bodyPr>
          <a:lstStyle/>
          <a:p>
            <a:r>
              <a:rPr lang="en-US" sz="1400" i="1" dirty="0"/>
              <a:t>http://</a:t>
            </a:r>
            <a:r>
              <a:rPr lang="en-US" sz="1400" i="1" dirty="0" err="1"/>
              <a:t>ataspinar.com</a:t>
            </a:r>
            <a:r>
              <a:rPr lang="en-US" sz="1400" i="1" dirty="0"/>
              <a:t>/2018/12/21/a-guide-for-using-the-wavelet-transform-in-machine-learning/</a:t>
            </a:r>
          </a:p>
        </p:txBody>
      </p:sp>
    </p:spTree>
    <p:extLst>
      <p:ext uri="{BB962C8B-B14F-4D97-AF65-F5344CB8AC3E}">
        <p14:creationId xmlns:p14="http://schemas.microsoft.com/office/powerpoint/2010/main" val="148045970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3622" y="244202"/>
            <a:ext cx="7966018" cy="646331"/>
          </a:xfrm>
          <a:prstGeom prst="rect">
            <a:avLst/>
          </a:prstGeom>
          <a:noFill/>
        </p:spPr>
        <p:txBody>
          <a:bodyPr wrap="none" rtlCol="0">
            <a:spAutoFit/>
          </a:bodyPr>
          <a:lstStyle/>
          <a:p>
            <a:r>
              <a:rPr lang="en-US" sz="3600" dirty="0" smtClean="0"/>
              <a:t>How is Wavelet Transform Represented ?</a:t>
            </a:r>
            <a:endParaRPr lang="en-US" sz="3600" dirty="0"/>
          </a:p>
        </p:txBody>
      </p:sp>
      <p:pic>
        <p:nvPicPr>
          <p:cNvPr id="3" name="Picture 2"/>
          <p:cNvPicPr>
            <a:picLocks noChangeAspect="1"/>
          </p:cNvPicPr>
          <p:nvPr/>
        </p:nvPicPr>
        <p:blipFill>
          <a:blip r:embed="rId2"/>
          <a:stretch>
            <a:fillRect/>
          </a:stretch>
        </p:blipFill>
        <p:spPr>
          <a:xfrm>
            <a:off x="32571" y="961155"/>
            <a:ext cx="8987609" cy="5880564"/>
          </a:xfrm>
          <a:prstGeom prst="rect">
            <a:avLst/>
          </a:prstGeom>
        </p:spPr>
      </p:pic>
      <p:sp>
        <p:nvSpPr>
          <p:cNvPr id="4" name="TextBox 3"/>
          <p:cNvSpPr txBox="1"/>
          <p:nvPr/>
        </p:nvSpPr>
        <p:spPr>
          <a:xfrm>
            <a:off x="9259345" y="1546611"/>
            <a:ext cx="2525576" cy="384721"/>
          </a:xfrm>
          <a:prstGeom prst="rect">
            <a:avLst/>
          </a:prstGeom>
          <a:noFill/>
        </p:spPr>
        <p:txBody>
          <a:bodyPr wrap="none" rtlCol="0">
            <a:spAutoFit/>
          </a:bodyPr>
          <a:lstStyle/>
          <a:p>
            <a:r>
              <a:rPr lang="en-US" dirty="0" smtClean="0"/>
              <a:t>Coefficients, LP and HP</a:t>
            </a:r>
            <a:endParaRPr lang="en-US" dirty="0"/>
          </a:p>
        </p:txBody>
      </p:sp>
    </p:spTree>
    <p:extLst>
      <p:ext uri="{BB962C8B-B14F-4D97-AF65-F5344CB8AC3E}">
        <p14:creationId xmlns:p14="http://schemas.microsoft.com/office/powerpoint/2010/main" val="337269704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p:txBody>
          <a:bodyPr/>
          <a:lstStyle/>
          <a:p>
            <a:pPr eaLnBrk="1" hangingPunct="1"/>
            <a:r>
              <a:rPr lang="en-US" altLang="en-US" dirty="0" smtClean="0"/>
              <a:t>Why Wavelet Transform?</a:t>
            </a:r>
          </a:p>
        </p:txBody>
      </p:sp>
      <p:sp>
        <p:nvSpPr>
          <p:cNvPr id="34820" name="Rectangle 3"/>
          <p:cNvSpPr>
            <a:spLocks noGrp="1" noChangeArrowheads="1"/>
          </p:cNvSpPr>
          <p:nvPr>
            <p:ph type="body" idx="4294967295"/>
          </p:nvPr>
        </p:nvSpPr>
        <p:spPr>
          <a:xfrm>
            <a:off x="574766" y="1295399"/>
            <a:ext cx="7241141" cy="5157651"/>
          </a:xfrm>
        </p:spPr>
        <p:txBody>
          <a:bodyPr/>
          <a:lstStyle/>
          <a:p>
            <a:pPr eaLnBrk="1" hangingPunct="1">
              <a:spcAft>
                <a:spcPts val="600"/>
              </a:spcAft>
            </a:pPr>
            <a:r>
              <a:rPr lang="en-US" altLang="en-US" dirty="0">
                <a:latin typeface="Calibri" panose="020F0502020204030204" pitchFamily="34" charset="0"/>
              </a:rPr>
              <a:t>Use hat-shape filters</a:t>
            </a:r>
          </a:p>
          <a:p>
            <a:pPr lvl="1" eaLnBrk="1" hangingPunct="1">
              <a:spcAft>
                <a:spcPts val="600"/>
              </a:spcAft>
            </a:pPr>
            <a:r>
              <a:rPr lang="en-US" altLang="en-US" dirty="0">
                <a:latin typeface="Calibri" panose="020F0502020204030204" pitchFamily="34" charset="0"/>
              </a:rPr>
              <a:t>Emphasize region where points cluster</a:t>
            </a:r>
          </a:p>
          <a:p>
            <a:pPr lvl="1" eaLnBrk="1" hangingPunct="1">
              <a:spcAft>
                <a:spcPts val="600"/>
              </a:spcAft>
            </a:pPr>
            <a:r>
              <a:rPr lang="en-US" altLang="en-US" dirty="0">
                <a:latin typeface="Calibri" panose="020F0502020204030204" pitchFamily="34" charset="0"/>
              </a:rPr>
              <a:t>Suppress weaker information in their boundaries  </a:t>
            </a:r>
          </a:p>
          <a:p>
            <a:pPr eaLnBrk="1" hangingPunct="1">
              <a:spcAft>
                <a:spcPts val="600"/>
              </a:spcAft>
            </a:pPr>
            <a:r>
              <a:rPr lang="en-US" altLang="en-US" dirty="0">
                <a:latin typeface="Calibri" panose="020F0502020204030204" pitchFamily="34" charset="0"/>
              </a:rPr>
              <a:t>Effective removal of outliers</a:t>
            </a:r>
          </a:p>
          <a:p>
            <a:pPr lvl="1" eaLnBrk="1" hangingPunct="1">
              <a:spcAft>
                <a:spcPts val="600"/>
              </a:spcAft>
            </a:pPr>
            <a:r>
              <a:rPr lang="en-US" altLang="en-US" dirty="0">
                <a:latin typeface="Calibri" panose="020F0502020204030204" pitchFamily="34" charset="0"/>
              </a:rPr>
              <a:t>Insensitive to noise, insensitive to input order</a:t>
            </a:r>
          </a:p>
          <a:p>
            <a:pPr eaLnBrk="1" hangingPunct="1">
              <a:spcAft>
                <a:spcPts val="600"/>
              </a:spcAft>
            </a:pPr>
            <a:r>
              <a:rPr lang="en-US" altLang="en-US" dirty="0">
                <a:latin typeface="Calibri" panose="020F0502020204030204" pitchFamily="34" charset="0"/>
              </a:rPr>
              <a:t>Multi-resolution</a:t>
            </a:r>
          </a:p>
          <a:p>
            <a:pPr lvl="1" eaLnBrk="1" hangingPunct="1">
              <a:spcAft>
                <a:spcPts val="600"/>
              </a:spcAft>
            </a:pPr>
            <a:r>
              <a:rPr lang="en-US" altLang="en-US" dirty="0">
                <a:latin typeface="Calibri" panose="020F0502020204030204" pitchFamily="34" charset="0"/>
              </a:rPr>
              <a:t>Detect arbitrary shaped clusters at different scales</a:t>
            </a:r>
          </a:p>
          <a:p>
            <a:pPr eaLnBrk="1" hangingPunct="1">
              <a:spcAft>
                <a:spcPts val="600"/>
              </a:spcAft>
            </a:pPr>
            <a:r>
              <a:rPr lang="en-US" altLang="en-US" dirty="0">
                <a:latin typeface="Calibri" panose="020F0502020204030204" pitchFamily="34" charset="0"/>
              </a:rPr>
              <a:t>Efficient</a:t>
            </a:r>
          </a:p>
          <a:p>
            <a:pPr lvl="1" eaLnBrk="1" hangingPunct="1">
              <a:spcAft>
                <a:spcPts val="600"/>
              </a:spcAft>
            </a:pPr>
            <a:r>
              <a:rPr lang="en-US" altLang="en-US" dirty="0">
                <a:latin typeface="Calibri" panose="020F0502020204030204" pitchFamily="34" charset="0"/>
              </a:rPr>
              <a:t>Complexity O(N)</a:t>
            </a:r>
          </a:p>
          <a:p>
            <a:pPr eaLnBrk="1" hangingPunct="1">
              <a:spcAft>
                <a:spcPts val="600"/>
              </a:spcAft>
            </a:pPr>
            <a:r>
              <a:rPr lang="en-US" altLang="en-US" dirty="0">
                <a:latin typeface="Calibri" panose="020F0502020204030204" pitchFamily="34" charset="0"/>
              </a:rPr>
              <a:t>Only applicable to low dimensional data</a:t>
            </a:r>
          </a:p>
        </p:txBody>
      </p:sp>
      <p:sp>
        <p:nvSpPr>
          <p:cNvPr id="2" name="TextBox 1"/>
          <p:cNvSpPr txBox="1"/>
          <p:nvPr/>
        </p:nvSpPr>
        <p:spPr>
          <a:xfrm>
            <a:off x="7978737" y="3125783"/>
            <a:ext cx="3793971" cy="2308324"/>
          </a:xfrm>
          <a:prstGeom prst="rect">
            <a:avLst/>
          </a:prstGeom>
          <a:solidFill>
            <a:srgbClr val="FFCF01"/>
          </a:solidFill>
        </p:spPr>
        <p:txBody>
          <a:bodyPr wrap="square" rtlCol="0">
            <a:spAutoFit/>
          </a:bodyPr>
          <a:lstStyle/>
          <a:p>
            <a:r>
              <a:rPr lang="en-US" sz="2400" dirty="0" smtClean="0"/>
              <a:t>Can be Applied for </a:t>
            </a:r>
          </a:p>
          <a:p>
            <a:endParaRPr lang="en-US" sz="2400" dirty="0" smtClean="0"/>
          </a:p>
          <a:p>
            <a:r>
              <a:rPr lang="en-US" sz="2400" dirty="0" smtClean="0"/>
              <a:t>Data Transformation</a:t>
            </a:r>
            <a:endParaRPr lang="en-US" sz="2400" dirty="0"/>
          </a:p>
          <a:p>
            <a:r>
              <a:rPr lang="en-US" sz="2400" dirty="0" smtClean="0"/>
              <a:t>Data Reduction </a:t>
            </a:r>
          </a:p>
          <a:p>
            <a:r>
              <a:rPr lang="en-US" sz="2400" dirty="0" smtClean="0"/>
              <a:t>Data Compression</a:t>
            </a:r>
          </a:p>
          <a:p>
            <a:endParaRPr lang="en-US" sz="2400" dirty="0" smtClean="0"/>
          </a:p>
        </p:txBody>
      </p:sp>
    </p:spTree>
    <p:extLst>
      <p:ext uri="{BB962C8B-B14F-4D97-AF65-F5344CB8AC3E}">
        <p14:creationId xmlns:p14="http://schemas.microsoft.com/office/powerpoint/2010/main" val="372323670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smtClean="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smtClean="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r>
              <a:rPr lang="en-US" altLang="en-US" dirty="0" smtClean="0">
                <a:latin typeface="Calibri" panose="020F0502020204030204" pitchFamily="34" charset="0"/>
              </a:rPr>
              <a:t>]</a:t>
            </a:r>
          </a:p>
          <a:p>
            <a:pPr lvl="3">
              <a:spcAft>
                <a:spcPts val="300"/>
              </a:spcAft>
            </a:pPr>
            <a:r>
              <a:rPr lang="en-US" altLang="en-US" dirty="0" smtClean="0">
                <a:latin typeface="Calibri" panose="020F0502020204030204" pitchFamily="34" charset="0"/>
              </a:rPr>
              <a:t>Then </a:t>
            </a:r>
            <a:r>
              <a:rPr lang="en-US" altLang="en-US" dirty="0">
                <a:latin typeface="Calibri" panose="020F0502020204030204" pitchFamily="34" charset="0"/>
              </a:rPr>
              <a:t>$73,000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extLst>
              <p:ext uri="{D42A27DB-BD31-4B8C-83A1-F6EECF244321}">
                <p14:modId xmlns:p14="http://schemas.microsoft.com/office/powerpoint/2010/main" val="1702694956"/>
              </p:ext>
            </p:extLst>
          </p:nvPr>
        </p:nvGraphicFramePr>
        <p:xfrm>
          <a:off x="5131938" y="3411216"/>
          <a:ext cx="2514600" cy="488950"/>
        </p:xfrm>
        <a:graphic>
          <a:graphicData uri="http://schemas.openxmlformats.org/presentationml/2006/ole">
            <mc:AlternateContent xmlns:mc="http://schemas.openxmlformats.org/markup-compatibility/2006">
              <mc:Choice xmlns:v="urn:schemas-microsoft-com:vml" Requires="v">
                <p:oleObj spid="_x0000_s1047" name="Equation" r:id="rId4" imgW="2222500" imgH="419100" progId="Equation.3">
                  <p:embed/>
                </p:oleObj>
              </mc:Choice>
              <mc:Fallback>
                <p:oleObj name="Equation" r:id="rId4" imgW="2222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938" y="341121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extLst>
              <p:ext uri="{D42A27DB-BD31-4B8C-83A1-F6EECF244321}">
                <p14:modId xmlns:p14="http://schemas.microsoft.com/office/powerpoint/2010/main" val="2927582882"/>
              </p:ext>
            </p:extLst>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1048" name="Equation" r:id="rId6" imgW="3340100" imgH="393700" progId="Equation.3">
                  <p:embed/>
                </p:oleObj>
              </mc:Choice>
              <mc:Fallback>
                <p:oleObj name="Equation" r:id="rId6" imgW="33401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extLst>
              <p:ext uri="{D42A27DB-BD31-4B8C-83A1-F6EECF244321}">
                <p14:modId xmlns:p14="http://schemas.microsoft.com/office/powerpoint/2010/main" val="1620491976"/>
              </p:ext>
            </p:extLst>
          </p:nvPr>
        </p:nvGraphicFramePr>
        <p:xfrm>
          <a:off x="3600994" y="4467803"/>
          <a:ext cx="1447800" cy="679450"/>
        </p:xfrm>
        <a:graphic>
          <a:graphicData uri="http://schemas.openxmlformats.org/presentationml/2006/ole">
            <mc:AlternateContent xmlns:mc="http://schemas.openxmlformats.org/markup-compatibility/2006">
              <mc:Choice xmlns:v="urn:schemas-microsoft-com:vml" Requires="v">
                <p:oleObj spid="_x0000_s1049" name="Equation" r:id="rId8" imgW="634725" imgH="393529" progId="Equation.3">
                  <p:embed/>
                </p:oleObj>
              </mc:Choice>
              <mc:Fallback>
                <p:oleObj name="Equation"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46780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extLst>
              <p:ext uri="{D42A27DB-BD31-4B8C-83A1-F6EECF244321}">
                <p14:modId xmlns:p14="http://schemas.microsoft.com/office/powerpoint/2010/main" val="2170757232"/>
              </p:ext>
            </p:extLst>
          </p:nvPr>
        </p:nvGraphicFramePr>
        <p:xfrm>
          <a:off x="5099369" y="5947415"/>
          <a:ext cx="1066800" cy="847725"/>
        </p:xfrm>
        <a:graphic>
          <a:graphicData uri="http://schemas.openxmlformats.org/presentationml/2006/ole">
            <mc:AlternateContent xmlns:mc="http://schemas.openxmlformats.org/markup-compatibility/2006">
              <mc:Choice xmlns:v="urn:schemas-microsoft-com:vml" Requires="v">
                <p:oleObj spid="_x0000_s1050" name="Equation" r:id="rId10" imgW="495085" imgH="393529" progId="Equation.3">
                  <p:embed/>
                </p:oleObj>
              </mc:Choice>
              <mc:Fallback>
                <p:oleObj name="Equation" r:id="rId10" imgW="495085"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9369" y="594741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051" name="Equation" r:id="rId12" imgW="114151" imgH="215619" progId="Equation.3">
                  <p:embed/>
                </p:oleObj>
              </mc:Choice>
              <mc:Fallback>
                <p:oleObj name="Equation" r:id="rId12" imgW="114151" imgH="21561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6067346" y="611552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extLst>
              <p:ext uri="{D42A27DB-BD31-4B8C-83A1-F6EECF244321}">
                <p14:modId xmlns:p14="http://schemas.microsoft.com/office/powerpoint/2010/main" val="815480254"/>
              </p:ext>
            </p:extLst>
          </p:nvPr>
        </p:nvGraphicFramePr>
        <p:xfrm>
          <a:off x="5972176" y="5157591"/>
          <a:ext cx="1952625" cy="563562"/>
        </p:xfrm>
        <a:graphic>
          <a:graphicData uri="http://schemas.openxmlformats.org/presentationml/2006/ole">
            <mc:AlternateContent xmlns:mc="http://schemas.openxmlformats.org/markup-compatibility/2006">
              <mc:Choice xmlns:v="urn:schemas-microsoft-com:vml" Requires="v">
                <p:oleObj spid="_x0000_s1052" name="Equation" r:id="rId14" imgW="1498600" imgH="419100" progId="Equation.3">
                  <p:embed/>
                </p:oleObj>
              </mc:Choice>
              <mc:Fallback>
                <p:oleObj name="Equation" r:id="rId14" imgW="1498600" imgH="419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1575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6240167" y="4269221"/>
            <a:ext cx="5934076" cy="769441"/>
          </a:xfrm>
          <a:prstGeom prst="rect">
            <a:avLst/>
          </a:prstGeom>
          <a:solidFill>
            <a:srgbClr val="FFFF00"/>
          </a:solidFill>
        </p:spPr>
        <p:txBody>
          <a:bodyPr wrap="square" rtlCol="0">
            <a:spAutoFit/>
          </a:bodyPr>
          <a:lstStyle/>
          <a:p>
            <a:pPr>
              <a:lnSpc>
                <a:spcPct val="110000"/>
              </a:lnSpc>
            </a:pPr>
            <a:r>
              <a:rPr lang="en-US" altLang="en-US" sz="2000" dirty="0" smtClean="0">
                <a:latin typeface="Calibri" panose="020F0502020204030204" pitchFamily="34" charset="0"/>
              </a:rPr>
              <a:t>Z-score: The </a:t>
            </a:r>
            <a:r>
              <a:rPr lang="en-US" altLang="en-US" sz="2000" dirty="0">
                <a:latin typeface="Calibri" panose="020F0502020204030204" pitchFamily="34" charset="0"/>
              </a:rPr>
              <a:t>distance between the raw score and the population mean in </a:t>
            </a:r>
            <a:r>
              <a:rPr lang="en-US" altLang="en-US" sz="2000" dirty="0" smtClean="0">
                <a:latin typeface="Calibri" panose="020F0502020204030204" pitchFamily="34" charset="0"/>
              </a:rPr>
              <a:t>the unit </a:t>
            </a:r>
            <a:r>
              <a:rPr lang="en-US" altLang="en-US" sz="2000" dirty="0">
                <a:latin typeface="Calibri" panose="020F0502020204030204" pitchFamily="34" charset="0"/>
              </a:rPr>
              <a:t>of </a:t>
            </a:r>
            <a:r>
              <a:rPr lang="en-US" altLang="en-US" sz="2000" dirty="0" smtClean="0">
                <a:latin typeface="Calibri" panose="020F0502020204030204" pitchFamily="34" charset="0"/>
              </a:rPr>
              <a:t>the standard </a:t>
            </a:r>
            <a:r>
              <a:rPr lang="en-US" altLang="en-US" sz="2000" dirty="0">
                <a:latin typeface="Calibri" panose="020F0502020204030204" pitchFamily="34" charset="0"/>
              </a:rPr>
              <a:t>deviation</a:t>
            </a:r>
          </a:p>
        </p:txBody>
      </p:sp>
    </p:spTree>
    <p:extLst>
      <p:ext uri="{BB962C8B-B14F-4D97-AF65-F5344CB8AC3E}">
        <p14:creationId xmlns:p14="http://schemas.microsoft.com/office/powerpoint/2010/main" val="2025996718"/>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Answer the following</a:t>
            </a:r>
            <a:endParaRPr lang="en-US" dirty="0"/>
          </a:p>
        </p:txBody>
      </p:sp>
      <p:sp>
        <p:nvSpPr>
          <p:cNvPr id="3" name="Text Placeholder 2"/>
          <p:cNvSpPr>
            <a:spLocks noGrp="1"/>
          </p:cNvSpPr>
          <p:nvPr>
            <p:ph type="body" sz="half" idx="1"/>
          </p:nvPr>
        </p:nvSpPr>
        <p:spPr/>
        <p:txBody>
          <a:bodyPr/>
          <a:lstStyle/>
          <a:p>
            <a:r>
              <a:rPr lang="en-US" dirty="0" smtClean="0"/>
              <a:t>Find the normalized values for 200, 300, 400, 600, 1000. Using the following:</a:t>
            </a:r>
            <a:endParaRPr lang="en-US" dirty="0"/>
          </a:p>
          <a:p>
            <a:r>
              <a:rPr lang="en-US" dirty="0" smtClean="0"/>
              <a:t>Min-max normalization</a:t>
            </a:r>
          </a:p>
          <a:p>
            <a:r>
              <a:rPr lang="en-US" dirty="0" smtClean="0"/>
              <a:t>Z-Score</a:t>
            </a:r>
          </a:p>
          <a:p>
            <a:r>
              <a:rPr lang="en-US" dirty="0" smtClean="0"/>
              <a:t>Decimal Normalization</a:t>
            </a:r>
            <a:endParaRPr lang="en-US" dirty="0"/>
          </a:p>
        </p:txBody>
      </p:sp>
      <p:sp>
        <p:nvSpPr>
          <p:cNvPr id="4" name="Content Placeholder 3"/>
          <p:cNvSpPr>
            <a:spLocks noGrp="1"/>
          </p:cNvSpPr>
          <p:nvPr>
            <p:ph sz="quarter" idx="2"/>
          </p:nvPr>
        </p:nvSpPr>
        <p:spPr/>
        <p:txBody>
          <a:bodyPr/>
          <a:lstStyle/>
          <a:p>
            <a:r>
              <a:rPr lang="en-US" dirty="0" smtClean="0"/>
              <a:t>What would be the best representation of the following dataset: (</a:t>
            </a:r>
            <a:r>
              <a:rPr lang="en-US" dirty="0" err="1" smtClean="0"/>
              <a:t>Numerosity</a:t>
            </a:r>
            <a:r>
              <a:rPr lang="en-US" dirty="0" smtClean="0"/>
              <a:t> Reduction)</a:t>
            </a:r>
          </a:p>
        </p:txBody>
      </p:sp>
      <p:sp>
        <p:nvSpPr>
          <p:cNvPr id="5" name="Content Placeholder 4"/>
          <p:cNvSpPr>
            <a:spLocks noGrp="1"/>
          </p:cNvSpPr>
          <p:nvPr>
            <p:ph sz="quarter" idx="3"/>
          </p:nvPr>
        </p:nvSpPr>
        <p:spPr>
          <a:xfrm>
            <a:off x="6279809" y="3895554"/>
            <a:ext cx="2108587" cy="633274"/>
          </a:xfrm>
        </p:spPr>
        <p:txBody>
          <a:bodyPr/>
          <a:lstStyle/>
          <a:p>
            <a:r>
              <a:rPr lang="en-US" dirty="0" smtClean="0"/>
              <a:t>Histogram</a:t>
            </a:r>
            <a:endParaRPr lang="en-US" dirty="0"/>
          </a:p>
        </p:txBody>
      </p:sp>
      <p:sp>
        <p:nvSpPr>
          <p:cNvPr id="6" name="Slide Number Placeholder 5"/>
          <p:cNvSpPr>
            <a:spLocks noGrp="1"/>
          </p:cNvSpPr>
          <p:nvPr>
            <p:ph type="sldNum" sz="quarter" idx="12"/>
          </p:nvPr>
        </p:nvSpPr>
        <p:spPr/>
        <p:txBody>
          <a:bodyPr/>
          <a:lstStyle/>
          <a:p>
            <a:fld id="{2F2092A6-C17E-462F-8304-AC9951AEAED0}" type="slidenum">
              <a:rPr lang="en-US" altLang="en-US" smtClean="0"/>
              <a:pPr/>
              <a:t>67</a:t>
            </a:fld>
            <a:endParaRPr lang="en-US" altLang="en-US"/>
          </a:p>
        </p:txBody>
      </p:sp>
      <p:sp>
        <p:nvSpPr>
          <p:cNvPr id="7" name="Text Box 11"/>
          <p:cNvSpPr txBox="1">
            <a:spLocks noChangeArrowheads="1"/>
          </p:cNvSpPr>
          <p:nvPr/>
        </p:nvSpPr>
        <p:spPr bwMode="auto">
          <a:xfrm>
            <a:off x="6180047" y="2602777"/>
            <a:ext cx="5391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t>1,1,5,5,5,5,5,8,8,10,10,10,10,12,14,14,14,15,15,15,</a:t>
            </a:r>
          </a:p>
          <a:p>
            <a:pPr eaLnBrk="0" hangingPunct="0"/>
            <a:r>
              <a:rPr lang="en-US" sz="2000" dirty="0"/>
              <a:t>15,15,15,18,18,18,18,18,18,18,18,20,20,20,20,20,</a:t>
            </a:r>
          </a:p>
          <a:p>
            <a:pPr eaLnBrk="0" hangingPunct="0"/>
            <a:r>
              <a:rPr lang="en-US" sz="2000" dirty="0"/>
              <a:t>20,20,21,21,21,21,25,25,25,25,25,28,28,30,30,30</a:t>
            </a:r>
            <a:endParaRPr lang="en-US" dirty="0"/>
          </a:p>
        </p:txBody>
      </p:sp>
      <p:grpSp>
        <p:nvGrpSpPr>
          <p:cNvPr id="15" name="Group 14"/>
          <p:cNvGrpSpPr/>
          <p:nvPr/>
        </p:nvGrpSpPr>
        <p:grpSpPr>
          <a:xfrm>
            <a:off x="8382085" y="4313238"/>
            <a:ext cx="2911475" cy="1858962"/>
            <a:chOff x="8382085" y="4313238"/>
            <a:chExt cx="2911475" cy="1858962"/>
          </a:xfrm>
        </p:grpSpPr>
        <p:sp>
          <p:nvSpPr>
            <p:cNvPr id="8" name="Rectangle 4"/>
            <p:cNvSpPr>
              <a:spLocks noChangeArrowheads="1"/>
            </p:cNvSpPr>
            <p:nvPr/>
          </p:nvSpPr>
          <p:spPr bwMode="auto">
            <a:xfrm>
              <a:off x="9159960" y="4999038"/>
              <a:ext cx="3048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5"/>
            <p:cNvSpPr>
              <a:spLocks noChangeArrowheads="1"/>
            </p:cNvSpPr>
            <p:nvPr/>
          </p:nvSpPr>
          <p:spPr bwMode="auto">
            <a:xfrm>
              <a:off x="9845760" y="4313238"/>
              <a:ext cx="304800" cy="1447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6"/>
            <p:cNvSpPr>
              <a:spLocks noChangeArrowheads="1"/>
            </p:cNvSpPr>
            <p:nvPr/>
          </p:nvSpPr>
          <p:spPr bwMode="auto">
            <a:xfrm>
              <a:off x="10531560" y="4846638"/>
              <a:ext cx="304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Text Box 7"/>
            <p:cNvSpPr txBox="1">
              <a:spLocks noChangeArrowheads="1"/>
            </p:cNvSpPr>
            <p:nvPr/>
          </p:nvSpPr>
          <p:spPr bwMode="auto">
            <a:xfrm>
              <a:off x="8991685" y="5775325"/>
              <a:ext cx="2087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1-10  11-20  21-30</a:t>
              </a:r>
              <a:endParaRPr lang="en-US"/>
            </a:p>
          </p:txBody>
        </p:sp>
        <p:sp>
          <p:nvSpPr>
            <p:cNvPr id="12" name="Line 8"/>
            <p:cNvSpPr>
              <a:spLocks noChangeShapeType="1"/>
            </p:cNvSpPr>
            <p:nvPr/>
          </p:nvSpPr>
          <p:spPr bwMode="auto">
            <a:xfrm>
              <a:off x="8855160" y="5761038"/>
              <a:ext cx="2438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8855160" y="4419600"/>
              <a:ext cx="0" cy="134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10"/>
            <p:cNvSpPr txBox="1">
              <a:spLocks noChangeArrowheads="1"/>
            </p:cNvSpPr>
            <p:nvPr/>
          </p:nvSpPr>
          <p:spPr bwMode="auto">
            <a:xfrm rot="16206044">
              <a:off x="8206667" y="4793456"/>
              <a:ext cx="747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count</a:t>
              </a:r>
              <a:endParaRPr lang="en-US"/>
            </a:p>
          </p:txBody>
        </p:sp>
      </p:grpSp>
    </p:spTree>
    <p:extLst>
      <p:ext uri="{BB962C8B-B14F-4D97-AF65-F5344CB8AC3E}">
        <p14:creationId xmlns:p14="http://schemas.microsoft.com/office/powerpoint/2010/main" val="3133922488"/>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a:t>
            </a:r>
            <a:r>
              <a:rPr lang="en-US" altLang="en-US" dirty="0" smtClean="0">
                <a:cs typeface="Tahoma" panose="020B0604030504040204" pitchFamily="34" charset="0"/>
              </a:rPr>
              <a:t>Find </a:t>
            </a:r>
            <a:r>
              <a:rPr lang="en-US" altLang="en-US" dirty="0">
                <a:cs typeface="Tahoma" panose="020B0604030504040204" pitchFamily="34" charset="0"/>
              </a:rPr>
              <a:t>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a:t>
            </a:r>
            <a:r>
              <a:rPr lang="en-US" altLang="en-US" dirty="0" smtClean="0">
                <a:cs typeface="Tahoma" panose="020B0604030504040204" pitchFamily="34" charset="0"/>
              </a:rPr>
              <a:t>condition</a:t>
            </a:r>
          </a:p>
          <a:p>
            <a:pPr lvl="1" algn="just">
              <a:spcAft>
                <a:spcPts val="600"/>
              </a:spcAft>
              <a:tabLst>
                <a:tab pos="1198563" algn="l"/>
              </a:tabLst>
            </a:pPr>
            <a:r>
              <a:rPr lang="en-US" altLang="en-US" dirty="0" smtClean="0">
                <a:cs typeface="Tahoma" panose="020B0604030504040204" pitchFamily="34" charset="0"/>
                <a:hlinkClick r:id="rId3" action="ppaction://hlinkfile"/>
              </a:rPr>
              <a:t>ChiMerge_Example.pdf</a:t>
            </a:r>
            <a:endParaRPr lang="en-US" altLang="en-US" dirty="0">
              <a:cs typeface="Tahoma" panose="020B0604030504040204" pitchFamily="34" charset="0"/>
            </a:endParaRP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8801100" y="1086115"/>
            <a:ext cx="3390900" cy="2400300"/>
          </a:xfrm>
          <a:prstGeom prst="rect">
            <a:avLst/>
          </a:prstGeom>
        </p:spPr>
      </p:pic>
    </p:spTree>
    <p:extLst>
      <p:ext uri="{BB962C8B-B14F-4D97-AF65-F5344CB8AC3E}">
        <p14:creationId xmlns:p14="http://schemas.microsoft.com/office/powerpoint/2010/main" val="378708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smtClean="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smtClean="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t>
            </a:r>
            <a:r>
              <a:rPr lang="en-US" altLang="en-US" sz="2200" dirty="0" smtClean="0"/>
              <a:t>and transmission </a:t>
            </a:r>
            <a:r>
              <a:rPr lang="en-US" altLang="en-US" sz="2200" dirty="0"/>
              <a:t>error</a:t>
            </a:r>
          </a:p>
          <a:p>
            <a:pPr lvl="1" eaLnBrk="1" hangingPunct="1"/>
            <a:r>
              <a:rPr lang="en-US" altLang="en-US" sz="2200" u="sng" dirty="0" smtClean="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smtClean="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smtClean="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a:t>
            </a:r>
            <a:r>
              <a:rPr lang="en-US" altLang="en-US" dirty="0" smtClean="0"/>
              <a:t>for </a:t>
            </a:r>
            <a:r>
              <a:rPr lang="en-US" altLang="en-US" dirty="0"/>
              <a:t>Nominal Data</a:t>
            </a:r>
          </a:p>
        </p:txBody>
      </p:sp>
      <p:sp>
        <p:nvSpPr>
          <p:cNvPr id="64516" name="Rectangle 3"/>
          <p:cNvSpPr>
            <a:spLocks noGrp="1" noChangeArrowheads="1"/>
          </p:cNvSpPr>
          <p:nvPr>
            <p:ph type="body" idx="1"/>
          </p:nvPr>
        </p:nvSpPr>
        <p:spPr>
          <a:xfrm>
            <a:off x="705394" y="1371600"/>
            <a:ext cx="9019799"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pic>
        <p:nvPicPr>
          <p:cNvPr id="2" name="Picture 1"/>
          <p:cNvPicPr>
            <a:picLocks noChangeAspect="1"/>
          </p:cNvPicPr>
          <p:nvPr/>
        </p:nvPicPr>
        <p:blipFill>
          <a:blip r:embed="rId3"/>
          <a:stretch>
            <a:fillRect/>
          </a:stretch>
        </p:blipFill>
        <p:spPr>
          <a:xfrm>
            <a:off x="9011243" y="1788133"/>
            <a:ext cx="3130627" cy="1760978"/>
          </a:xfrm>
          <a:prstGeom prst="rect">
            <a:avLst/>
          </a:prstGeom>
        </p:spPr>
      </p:pic>
      <p:pic>
        <p:nvPicPr>
          <p:cNvPr id="3" name="Picture 2"/>
          <p:cNvPicPr>
            <a:picLocks noChangeAspect="1"/>
          </p:cNvPicPr>
          <p:nvPr/>
        </p:nvPicPr>
        <p:blipFill>
          <a:blip r:embed="rId4"/>
          <a:stretch>
            <a:fillRect/>
          </a:stretch>
        </p:blipFill>
        <p:spPr>
          <a:xfrm>
            <a:off x="8121390" y="3292146"/>
            <a:ext cx="4070609" cy="1812960"/>
          </a:xfrm>
          <a:prstGeom prst="rect">
            <a:avLst/>
          </a:prstGeom>
        </p:spPr>
      </p:pic>
    </p:spTree>
    <p:extLst>
      <p:ext uri="{BB962C8B-B14F-4D97-AF65-F5344CB8AC3E}">
        <p14:creationId xmlns:p14="http://schemas.microsoft.com/office/powerpoint/2010/main" val="411351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5130111" y="494167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18058935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smtClean="0"/>
              <a:t>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smtClean="0"/>
              <a:t>Reducing </a:t>
            </a:r>
            <a:r>
              <a:rPr lang="en-US" dirty="0"/>
              <a:t>the number of random variables under consideration, via obtaining a set of principal </a:t>
            </a:r>
            <a:r>
              <a:rPr lang="en-US" dirty="0" smtClean="0"/>
              <a:t>variables</a:t>
            </a:r>
          </a:p>
          <a:p>
            <a:r>
              <a:rPr lang="en-US" altLang="en-US" b="1" dirty="0" smtClean="0"/>
              <a:t>Advantages of dimensionality reduction</a:t>
            </a:r>
            <a:endParaRPr lang="en-US" dirty="0" smtClean="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a:t>
            </a:r>
            <a:r>
              <a:rPr lang="en-US" altLang="en-US" dirty="0" smtClean="0">
                <a:latin typeface="Calibri" panose="020F0502020204030204" pitchFamily="34" charset="0"/>
              </a:rPr>
              <a:t>visualization</a:t>
            </a:r>
            <a:endParaRPr lang="en-US" altLang="en-US" dirty="0">
              <a:latin typeface="Calibri" panose="020F0502020204030204" pitchFamily="34" charset="0"/>
            </a:endParaRPr>
          </a:p>
        </p:txBody>
      </p:sp>
    </p:spTree>
    <p:extLst>
      <p:ext uri="{BB962C8B-B14F-4D97-AF65-F5344CB8AC3E}">
        <p14:creationId xmlns:p14="http://schemas.microsoft.com/office/powerpoint/2010/main" val="988105544"/>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smtClean="0"/>
              <a:t>Dimensionality Reduction Techniques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smtClean="0"/>
              <a:t>Some typical dimensionality methods</a:t>
            </a:r>
          </a:p>
          <a:p>
            <a:pPr lvl="1">
              <a:spcAft>
                <a:spcPts val="600"/>
              </a:spcAft>
            </a:pPr>
            <a:r>
              <a:rPr lang="en-US" altLang="en-US" dirty="0" smtClean="0"/>
              <a:t>Principal </a:t>
            </a:r>
            <a:r>
              <a:rPr lang="en-US" altLang="en-US" dirty="0"/>
              <a:t>Component Analysis</a:t>
            </a:r>
          </a:p>
          <a:p>
            <a:pPr lvl="1">
              <a:spcAft>
                <a:spcPts val="600"/>
              </a:spcAft>
            </a:pPr>
            <a:r>
              <a:rPr lang="en-US" altLang="en-US" dirty="0"/>
              <a:t>Supervised and nonlinear techniques </a:t>
            </a:r>
            <a:endParaRPr lang="en-US" altLang="en-US" dirty="0" smtClean="0"/>
          </a:p>
          <a:p>
            <a:pPr lvl="2">
              <a:spcAft>
                <a:spcPts val="600"/>
              </a:spcAft>
            </a:pPr>
            <a:r>
              <a:rPr lang="en-US" altLang="en-US" dirty="0" smtClean="0"/>
              <a:t>Feature </a:t>
            </a:r>
            <a:r>
              <a:rPr lang="en-US" altLang="en-US" dirty="0"/>
              <a:t>subset </a:t>
            </a:r>
            <a:r>
              <a:rPr lang="en-US" altLang="en-US" dirty="0" smtClean="0"/>
              <a:t>selection</a:t>
            </a:r>
          </a:p>
          <a:p>
            <a:pPr lvl="2">
              <a:spcAft>
                <a:spcPts val="600"/>
              </a:spcAft>
            </a:pPr>
            <a:r>
              <a:rPr lang="en-US" altLang="en-US" dirty="0"/>
              <a:t>F</a:t>
            </a:r>
            <a:r>
              <a:rPr lang="en-US" altLang="en-US" dirty="0" smtClean="0"/>
              <a:t>eature creation</a:t>
            </a:r>
            <a:endParaRPr lang="en-US" dirty="0"/>
          </a:p>
          <a:p>
            <a:pPr lvl="2">
              <a:spcAft>
                <a:spcPts val="600"/>
              </a:spcAft>
            </a:pPr>
            <a:endParaRPr lang="en-US" altLang="en-US" dirty="0"/>
          </a:p>
          <a:p>
            <a:pPr marL="0" indent="0">
              <a:spcAft>
                <a:spcPts val="600"/>
              </a:spcAft>
              <a:buNone/>
            </a:pPr>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smtClean="0"/>
              <a:t>PCA:  A </a:t>
            </a:r>
            <a:r>
              <a:rPr lang="en-US" sz="2400" dirty="0"/>
              <a:t>statistical procedure that uses an orthogonal transformation to convert a set of observations of possibly correlated variables into a set of values of linearly uncorrelated variables called </a:t>
            </a:r>
            <a:r>
              <a:rPr lang="en-US" sz="2400" b="1" i="1" dirty="0"/>
              <a:t>principal </a:t>
            </a:r>
            <a:r>
              <a:rPr lang="en-US" sz="2400" b="1" i="1" dirty="0" smtClean="0"/>
              <a:t>components</a:t>
            </a:r>
            <a:endParaRPr lang="en-US" sz="2400" dirty="0" smtClean="0"/>
          </a:p>
          <a:p>
            <a:pPr eaLnBrk="1" hangingPunct="1">
              <a:lnSpc>
                <a:spcPct val="110000"/>
              </a:lnSpc>
            </a:pPr>
            <a:r>
              <a:rPr lang="en-US" altLang="en-US" sz="2400" dirty="0" smtClean="0"/>
              <a:t>The </a:t>
            </a:r>
            <a:r>
              <a:rPr lang="en-US" altLang="en-US" sz="2400" dirty="0"/>
              <a:t>original data are projected onto a much smaller space, resulting in dimensionality </a:t>
            </a:r>
            <a:r>
              <a:rPr lang="en-US" altLang="en-US" sz="2400" dirty="0" smtClean="0"/>
              <a:t>reduction</a:t>
            </a:r>
          </a:p>
          <a:p>
            <a:pPr eaLnBrk="1" hangingPunct="1">
              <a:lnSpc>
                <a:spcPct val="110000"/>
              </a:lnSpc>
            </a:pPr>
            <a:r>
              <a:rPr lang="en-US" altLang="en-US" sz="2400" dirty="0" smtClean="0"/>
              <a:t>Method:  Find </a:t>
            </a:r>
            <a:r>
              <a:rPr lang="en-US" altLang="en-US" sz="2400" dirty="0"/>
              <a:t>the eigenvectors of the covariance matrix, and these eigenvectors define the new </a:t>
            </a:r>
            <a:r>
              <a:rPr lang="en-US" altLang="en-US" sz="2400" dirty="0" smtClean="0"/>
              <a:t>space</a:t>
            </a:r>
            <a:endParaRPr lang="en-US" altLang="en-US" sz="2400" dirty="0"/>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smtClean="0"/>
              <a:t>Ball travels in a straight line. Data from </a:t>
            </a:r>
            <a:r>
              <a:rPr lang="en-US" altLang="en-US" sz="1800" dirty="0" smtClean="0"/>
              <a:t>three cameras contain much redundancy</a:t>
            </a:r>
            <a:endParaRPr lang="en-US" altLang="en-US" sz="1800" dirty="0"/>
          </a:p>
        </p:txBody>
      </p:sp>
    </p:spTree>
    <p:extLst>
      <p:ext uri="{BB962C8B-B14F-4D97-AF65-F5344CB8AC3E}">
        <p14:creationId xmlns:p14="http://schemas.microsoft.com/office/powerpoint/2010/main" val="184970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a:t>
            </a:r>
            <a:r>
              <a:rPr lang="en-US" altLang="en-US" sz="2400" dirty="0" smtClean="0"/>
              <a:t>best </a:t>
            </a:r>
            <a:r>
              <a:rPr lang="en-US" altLang="en-US" sz="2400" dirty="0"/>
              <a:t>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a:t>
            </a:r>
            <a:r>
              <a:rPr lang="en-US" altLang="en-US" sz="2400" dirty="0" smtClean="0">
                <a:sym typeface="Symbol" panose="05050102010706020507" pitchFamily="18" charset="2"/>
              </a:rPr>
              <a:t>to </a:t>
            </a:r>
            <a:r>
              <a:rPr lang="en-US" altLang="en-US" sz="2400" dirty="0">
                <a:sym typeface="Symbol" panose="05050102010706020507" pitchFamily="18" charset="2"/>
              </a:rPr>
              <a:t>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smtClean="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smtClean="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PCA</a:t>
            </a:r>
            <a:endParaRPr lang="en-US" dirty="0"/>
          </a:p>
        </p:txBody>
      </p:sp>
      <p:pic>
        <p:nvPicPr>
          <p:cNvPr id="4" name="Picture 3"/>
          <p:cNvPicPr>
            <a:picLocks noChangeAspect="1"/>
          </p:cNvPicPr>
          <p:nvPr/>
        </p:nvPicPr>
        <p:blipFill>
          <a:blip r:embed="rId2"/>
          <a:stretch>
            <a:fillRect/>
          </a:stretch>
        </p:blipFill>
        <p:spPr>
          <a:xfrm>
            <a:off x="48849" y="966219"/>
            <a:ext cx="5720237" cy="2948667"/>
          </a:xfrm>
          <a:prstGeom prst="rect">
            <a:avLst/>
          </a:prstGeom>
        </p:spPr>
      </p:pic>
      <p:pic>
        <p:nvPicPr>
          <p:cNvPr id="5" name="Picture 4"/>
          <p:cNvPicPr>
            <a:picLocks noChangeAspect="1"/>
          </p:cNvPicPr>
          <p:nvPr/>
        </p:nvPicPr>
        <p:blipFill>
          <a:blip r:embed="rId3"/>
          <a:stretch>
            <a:fillRect/>
          </a:stretch>
        </p:blipFill>
        <p:spPr>
          <a:xfrm>
            <a:off x="6545822" y="943815"/>
            <a:ext cx="5280592" cy="2722039"/>
          </a:xfrm>
          <a:prstGeom prst="rect">
            <a:avLst/>
          </a:prstGeom>
        </p:spPr>
      </p:pic>
      <p:pic>
        <p:nvPicPr>
          <p:cNvPr id="6" name="Picture 5"/>
          <p:cNvPicPr>
            <a:picLocks noChangeAspect="1"/>
          </p:cNvPicPr>
          <p:nvPr/>
        </p:nvPicPr>
        <p:blipFill>
          <a:blip r:embed="rId4"/>
          <a:stretch>
            <a:fillRect/>
          </a:stretch>
        </p:blipFill>
        <p:spPr>
          <a:xfrm>
            <a:off x="6412455" y="3890948"/>
            <a:ext cx="5755902" cy="2967052"/>
          </a:xfrm>
          <a:prstGeom prst="rect">
            <a:avLst/>
          </a:prstGeom>
        </p:spPr>
      </p:pic>
      <p:sp>
        <p:nvSpPr>
          <p:cNvPr id="7" name="TextBox 6"/>
          <p:cNvSpPr txBox="1"/>
          <p:nvPr/>
        </p:nvSpPr>
        <p:spPr>
          <a:xfrm>
            <a:off x="374512" y="4118870"/>
            <a:ext cx="5336667" cy="384721"/>
          </a:xfrm>
          <a:prstGeom prst="rect">
            <a:avLst/>
          </a:prstGeom>
          <a:noFill/>
        </p:spPr>
        <p:txBody>
          <a:bodyPr wrap="none" rtlCol="0">
            <a:spAutoFit/>
          </a:bodyPr>
          <a:lstStyle/>
          <a:p>
            <a:r>
              <a:rPr lang="en-US" dirty="0" smtClean="0"/>
              <a:t>Which axis shows the maximum spread of the data?</a:t>
            </a:r>
            <a:endParaRPr lang="en-US" dirty="0"/>
          </a:p>
        </p:txBody>
      </p:sp>
    </p:spTree>
    <p:extLst>
      <p:ext uri="{BB962C8B-B14F-4D97-AF65-F5344CB8AC3E}">
        <p14:creationId xmlns:p14="http://schemas.microsoft.com/office/powerpoint/2010/main" val="2291218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dimension reduction</a:t>
            </a:r>
            <a:endParaRPr lang="en-US" dirty="0"/>
          </a:p>
        </p:txBody>
      </p:sp>
      <p:pic>
        <p:nvPicPr>
          <p:cNvPr id="4" name="Picture 3"/>
          <p:cNvPicPr>
            <a:picLocks noChangeAspect="1"/>
          </p:cNvPicPr>
          <p:nvPr/>
        </p:nvPicPr>
        <p:blipFill>
          <a:blip r:embed="rId2"/>
          <a:stretch>
            <a:fillRect/>
          </a:stretch>
        </p:blipFill>
        <p:spPr>
          <a:xfrm>
            <a:off x="11479" y="1058207"/>
            <a:ext cx="4520093" cy="2330017"/>
          </a:xfrm>
          <a:prstGeom prst="rect">
            <a:avLst/>
          </a:prstGeom>
        </p:spPr>
      </p:pic>
      <p:pic>
        <p:nvPicPr>
          <p:cNvPr id="5" name="Picture 4"/>
          <p:cNvPicPr>
            <a:picLocks noChangeAspect="1"/>
          </p:cNvPicPr>
          <p:nvPr/>
        </p:nvPicPr>
        <p:blipFill>
          <a:blip r:embed="rId3"/>
          <a:stretch>
            <a:fillRect/>
          </a:stretch>
        </p:blipFill>
        <p:spPr>
          <a:xfrm>
            <a:off x="4638839" y="1009367"/>
            <a:ext cx="4614840" cy="2378857"/>
          </a:xfrm>
          <a:prstGeom prst="rect">
            <a:avLst/>
          </a:prstGeom>
        </p:spPr>
      </p:pic>
      <p:pic>
        <p:nvPicPr>
          <p:cNvPr id="6" name="Picture 5"/>
          <p:cNvPicPr>
            <a:picLocks noChangeAspect="1"/>
          </p:cNvPicPr>
          <p:nvPr/>
        </p:nvPicPr>
        <p:blipFill>
          <a:blip r:embed="rId4"/>
          <a:stretch>
            <a:fillRect/>
          </a:stretch>
        </p:blipFill>
        <p:spPr>
          <a:xfrm>
            <a:off x="521077" y="3763464"/>
            <a:ext cx="5020062" cy="2587741"/>
          </a:xfrm>
          <a:prstGeom prst="rect">
            <a:avLst/>
          </a:prstGeom>
        </p:spPr>
      </p:pic>
      <p:sp>
        <p:nvSpPr>
          <p:cNvPr id="7" name="TextBox 6"/>
          <p:cNvSpPr txBox="1"/>
          <p:nvPr/>
        </p:nvSpPr>
        <p:spPr>
          <a:xfrm>
            <a:off x="602476" y="6072484"/>
            <a:ext cx="1980029" cy="384721"/>
          </a:xfrm>
          <a:prstGeom prst="rect">
            <a:avLst/>
          </a:prstGeom>
          <a:noFill/>
        </p:spPr>
        <p:txBody>
          <a:bodyPr wrap="none" rtlCol="0">
            <a:spAutoFit/>
          </a:bodyPr>
          <a:lstStyle/>
          <a:p>
            <a:r>
              <a:rPr lang="en-US" dirty="0" smtClean="0"/>
              <a:t>Transformed Axes</a:t>
            </a:r>
            <a:endParaRPr lang="en-US" dirty="0"/>
          </a:p>
        </p:txBody>
      </p:sp>
      <p:pic>
        <p:nvPicPr>
          <p:cNvPr id="8" name="Picture 7"/>
          <p:cNvPicPr>
            <a:picLocks noChangeAspect="1"/>
          </p:cNvPicPr>
          <p:nvPr/>
        </p:nvPicPr>
        <p:blipFill>
          <a:blip r:embed="rId5"/>
          <a:stretch>
            <a:fillRect/>
          </a:stretch>
        </p:blipFill>
        <p:spPr>
          <a:xfrm>
            <a:off x="5325239" y="3304868"/>
            <a:ext cx="3474070" cy="1790813"/>
          </a:xfrm>
          <a:prstGeom prst="rect">
            <a:avLst/>
          </a:prstGeom>
        </p:spPr>
      </p:pic>
      <p:pic>
        <p:nvPicPr>
          <p:cNvPr id="9" name="Picture 8"/>
          <p:cNvPicPr>
            <a:picLocks noChangeAspect="1"/>
          </p:cNvPicPr>
          <p:nvPr/>
        </p:nvPicPr>
        <p:blipFill>
          <a:blip r:embed="rId6"/>
          <a:stretch>
            <a:fillRect/>
          </a:stretch>
        </p:blipFill>
        <p:spPr>
          <a:xfrm>
            <a:off x="8304610" y="3174627"/>
            <a:ext cx="3635785" cy="1874174"/>
          </a:xfrm>
          <a:prstGeom prst="rect">
            <a:avLst/>
          </a:prstGeom>
        </p:spPr>
      </p:pic>
      <p:pic>
        <p:nvPicPr>
          <p:cNvPr id="10" name="Picture 9"/>
          <p:cNvPicPr>
            <a:picLocks noChangeAspect="1"/>
          </p:cNvPicPr>
          <p:nvPr/>
        </p:nvPicPr>
        <p:blipFill>
          <a:blip r:embed="rId7"/>
          <a:stretch>
            <a:fillRect/>
          </a:stretch>
        </p:blipFill>
        <p:spPr>
          <a:xfrm>
            <a:off x="8809178" y="5114222"/>
            <a:ext cx="3382822" cy="1743777"/>
          </a:xfrm>
          <a:prstGeom prst="rect">
            <a:avLst/>
          </a:prstGeom>
        </p:spPr>
      </p:pic>
    </p:spTree>
    <p:extLst>
      <p:ext uri="{BB962C8B-B14F-4D97-AF65-F5344CB8AC3E}">
        <p14:creationId xmlns:p14="http://schemas.microsoft.com/office/powerpoint/2010/main" val="978086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smtClean="0"/>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smtClean="0"/>
              <a:t>Ex. A student’s </a:t>
            </a:r>
            <a:r>
              <a:rPr lang="en-US" altLang="en-US" sz="2400" dirty="0"/>
              <a:t>ID is often irrelevant to the task of predicting </a:t>
            </a:r>
            <a:r>
              <a:rPr lang="en-US" altLang="en-US" sz="2400" dirty="0" smtClean="0"/>
              <a:t>his/her </a:t>
            </a:r>
            <a:r>
              <a:rPr lang="en-US" altLang="en-US" sz="2400" dirty="0"/>
              <a:t>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17374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3529" y="415638"/>
            <a:ext cx="11481816" cy="5384800"/>
          </a:xfrm>
          <a:prstGeom prst="rect">
            <a:avLst/>
          </a:prstGeom>
        </p:spPr>
      </p:pic>
    </p:spTree>
    <p:extLst>
      <p:ext uri="{BB962C8B-B14F-4D97-AF65-F5344CB8AC3E}">
        <p14:creationId xmlns:p14="http://schemas.microsoft.com/office/powerpoint/2010/main" val="443336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smtClean="0"/>
              <a:t>The best single-attribute is picked first</a:t>
            </a:r>
          </a:p>
          <a:p>
            <a:pPr lvl="2" eaLnBrk="1" hangingPunct="1"/>
            <a:r>
              <a:rPr lang="en-US" altLang="en-US" sz="2400" dirty="0" smtClean="0"/>
              <a:t>Then next best attribute condition to the first, ...</a:t>
            </a:r>
          </a:p>
          <a:p>
            <a:pPr lvl="1" eaLnBrk="1" hangingPunct="1"/>
            <a:r>
              <a:rPr lang="en-US" altLang="en-US" sz="2400" dirty="0"/>
              <a:t>Step-wise attribute elimination:</a:t>
            </a:r>
          </a:p>
          <a:p>
            <a:pPr lvl="2" eaLnBrk="1" hangingPunct="1"/>
            <a:r>
              <a:rPr lang="en-US" altLang="en-US" sz="2400" dirty="0" smtClean="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smtClean="0">
                <a:sym typeface="Symbol" panose="05050102010706020507" pitchFamily="18" charset="2"/>
              </a:rPr>
              <a:t>Use attribute elimination and backtracking</a:t>
            </a:r>
            <a:endParaRPr lang="en-US" altLang="en-US" sz="2400" dirty="0" smtClean="0"/>
          </a:p>
        </p:txBody>
      </p:sp>
    </p:spTree>
    <p:extLst>
      <p:ext uri="{BB962C8B-B14F-4D97-AF65-F5344CB8AC3E}">
        <p14:creationId xmlns:p14="http://schemas.microsoft.com/office/powerpoint/2010/main" val="1373520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smtClean="0"/>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smtClean="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smtClean="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smtClean="0">
                <a:latin typeface="Calibri" panose="020F0502020204030204" pitchFamily="34" charset="0"/>
              </a:rPr>
              <a:t>Combining features</a:t>
            </a:r>
          </a:p>
          <a:p>
            <a:pPr lvl="2" eaLnBrk="1" hangingPunct="1"/>
            <a:r>
              <a:rPr lang="en-US" altLang="en-US" dirty="0" smtClean="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1432560" y="352425"/>
            <a:ext cx="9144000" cy="609600"/>
          </a:xfrm>
        </p:spPr>
        <p:txBody>
          <a:bodyPr>
            <a:noAutofit/>
          </a:bodyPr>
          <a:lstStyle/>
          <a:p>
            <a:pPr eaLnBrk="1" hangingPunct="1"/>
            <a:r>
              <a:rPr lang="en-US" altLang="en-US" dirty="0"/>
              <a:t>Summary</a:t>
            </a:r>
          </a:p>
        </p:txBody>
      </p:sp>
      <p:sp>
        <p:nvSpPr>
          <p:cNvPr id="67588" name="Rectangle 3"/>
          <p:cNvSpPr>
            <a:spLocks noGrp="1" noChangeArrowheads="1"/>
          </p:cNvSpPr>
          <p:nvPr>
            <p:ph type="body" idx="1"/>
          </p:nvPr>
        </p:nvSpPr>
        <p:spPr>
          <a:xfrm>
            <a:off x="609600" y="1295401"/>
            <a:ext cx="10789920" cy="5103813"/>
          </a:xfrm>
        </p:spPr>
        <p:txBody>
          <a:bodyPr/>
          <a:lstStyle/>
          <a:p>
            <a:pPr>
              <a:spcAft>
                <a:spcPts val="600"/>
              </a:spcAft>
            </a:pPr>
            <a:r>
              <a:rPr lang="en-US" altLang="en-US" sz="2400" b="1" dirty="0"/>
              <a:t>Data quality</a:t>
            </a:r>
            <a:r>
              <a:rPr lang="en-US" altLang="en-US" sz="2400" dirty="0"/>
              <a:t>: accuracy, completeness, consistency, timeliness, believability, interpretability</a:t>
            </a:r>
          </a:p>
          <a:p>
            <a:pPr>
              <a:spcAft>
                <a:spcPts val="600"/>
              </a:spcAft>
            </a:pPr>
            <a:r>
              <a:rPr lang="en-US" altLang="en-US" sz="2400" b="1" dirty="0"/>
              <a:t>Data cleaning</a:t>
            </a:r>
            <a:r>
              <a:rPr lang="en-US" altLang="en-US" sz="2400" dirty="0"/>
              <a:t>: e.g. missing/noisy values, outliers</a:t>
            </a:r>
          </a:p>
          <a:p>
            <a:pPr>
              <a:spcAft>
                <a:spcPts val="600"/>
              </a:spcAft>
            </a:pPr>
            <a:r>
              <a:rPr lang="en-US" altLang="en-US" sz="2400" b="1" dirty="0"/>
              <a:t>Data integration</a:t>
            </a:r>
            <a:r>
              <a:rPr lang="en-US" altLang="en-US" sz="2400" dirty="0"/>
              <a:t> from multiple sources: </a:t>
            </a:r>
          </a:p>
          <a:p>
            <a:pPr lvl="1">
              <a:spcAft>
                <a:spcPts val="600"/>
              </a:spcAft>
            </a:pPr>
            <a:r>
              <a:rPr lang="en-US" altLang="en-US" sz="2400" dirty="0"/>
              <a:t>Entity identification problem; Remove redundancies; Detect inconsistencies</a:t>
            </a:r>
          </a:p>
          <a:p>
            <a:pPr>
              <a:spcAft>
                <a:spcPts val="600"/>
              </a:spcAft>
            </a:pPr>
            <a:r>
              <a:rPr lang="en-US" altLang="en-US" sz="2400" b="1" dirty="0"/>
              <a:t>Data reduction</a:t>
            </a:r>
            <a:r>
              <a:rPr lang="en-US" altLang="en-US" sz="2400" b="1"/>
              <a:t>, </a:t>
            </a:r>
            <a:r>
              <a:rPr lang="en-US" altLang="en-US" sz="2400" b="1" smtClean="0"/>
              <a:t>data </a:t>
            </a:r>
            <a:r>
              <a:rPr lang="en-US" altLang="en-US" sz="2400" b="1" dirty="0"/>
              <a:t>transformation and data </a:t>
            </a:r>
            <a:r>
              <a:rPr lang="en-US" altLang="en-US" sz="2400" b="1" dirty="0" smtClean="0"/>
              <a:t>discretization</a:t>
            </a:r>
            <a:endParaRPr lang="en-US" altLang="en-US" sz="2400" b="1" dirty="0"/>
          </a:p>
          <a:p>
            <a:pPr lvl="1">
              <a:spcAft>
                <a:spcPts val="600"/>
              </a:spcAft>
            </a:pPr>
            <a:r>
              <a:rPr lang="en-US" altLang="en-US" sz="2400" dirty="0" err="1" smtClean="0"/>
              <a:t>Numerosity</a:t>
            </a:r>
            <a:r>
              <a:rPr lang="en-US" altLang="en-US" sz="2400" dirty="0" smtClean="0"/>
              <a:t> </a:t>
            </a:r>
            <a:r>
              <a:rPr lang="en-US" altLang="en-US" sz="2400" dirty="0"/>
              <a:t>reduction; Data compression</a:t>
            </a:r>
          </a:p>
          <a:p>
            <a:pPr lvl="1">
              <a:spcAft>
                <a:spcPts val="600"/>
              </a:spcAft>
            </a:pPr>
            <a:r>
              <a:rPr lang="en-US" altLang="en-US" sz="2400" dirty="0" smtClean="0"/>
              <a:t>Normalization</a:t>
            </a:r>
            <a:r>
              <a:rPr lang="en-US" altLang="en-US" sz="2400" dirty="0"/>
              <a:t>; Concept hierarchy </a:t>
            </a:r>
            <a:r>
              <a:rPr lang="en-US" altLang="en-US" sz="2400" dirty="0" smtClean="0"/>
              <a:t>generation</a:t>
            </a:r>
          </a:p>
          <a:p>
            <a:pPr>
              <a:spcAft>
                <a:spcPts val="600"/>
              </a:spcAft>
            </a:pPr>
            <a:r>
              <a:rPr lang="en-US" altLang="en-US" sz="2400" b="1" dirty="0"/>
              <a:t>Dimensionality </a:t>
            </a:r>
            <a:r>
              <a:rPr lang="en-US" altLang="en-US" sz="2400" b="1" dirty="0" smtClean="0"/>
              <a:t>reduction</a:t>
            </a:r>
            <a:endParaRPr lang="en-US" altLang="en-US" sz="2400" b="1" dirty="0"/>
          </a:p>
          <a:p>
            <a:pPr lvl="1" eaLnBrk="1" hangingPunct="1">
              <a:lnSpc>
                <a:spcPct val="120000"/>
              </a:lnSpc>
            </a:pPr>
            <a:endParaRPr lang="en-US" altLang="en-US" sz="1600" dirty="0"/>
          </a:p>
          <a:p>
            <a:pPr eaLnBrk="1" hangingPunct="1">
              <a:lnSpc>
                <a:spcPct val="120000"/>
              </a:lnSpc>
            </a:pPr>
            <a:endParaRPr lang="en-US" altLang="en-US" sz="1600" dirty="0"/>
          </a:p>
          <a:p>
            <a:pPr eaLnBrk="1" hangingPunct="1">
              <a:lnSpc>
                <a:spcPct val="120000"/>
              </a:lnSpc>
              <a:buFont typeface="Wingdings" panose="05000000000000000000" pitchFamily="2" charset="2"/>
              <a:buNone/>
            </a:pPr>
            <a:endParaRPr lang="en-US" altLang="en-US" sz="1600" dirty="0"/>
          </a:p>
        </p:txBody>
      </p:sp>
    </p:spTree>
    <p:extLst>
      <p:ext uri="{BB962C8B-B14F-4D97-AF65-F5344CB8AC3E}">
        <p14:creationId xmlns:p14="http://schemas.microsoft.com/office/powerpoint/2010/main" val="271714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en-US" dirty="0" smtClean="0"/>
              <a:t>References</a:t>
            </a:r>
          </a:p>
        </p:txBody>
      </p:sp>
      <p:sp>
        <p:nvSpPr>
          <p:cNvPr id="68612" name="Rectangle 3"/>
          <p:cNvSpPr>
            <a:spLocks noGrp="1" noChangeArrowheads="1"/>
          </p:cNvSpPr>
          <p:nvPr>
            <p:ph type="body" idx="1"/>
          </p:nvPr>
        </p:nvSpPr>
        <p:spPr>
          <a:xfrm>
            <a:off x="539932" y="1188720"/>
            <a:ext cx="10859588" cy="5334000"/>
          </a:xfrm>
        </p:spPr>
        <p:txBody>
          <a:bodyPr/>
          <a:lstStyle/>
          <a:p>
            <a:pPr marL="457200" indent="-457200"/>
            <a:r>
              <a:rPr lang="en-US" altLang="en-US" sz="2000" dirty="0"/>
              <a:t>D. P. Ballou and G. K. </a:t>
            </a:r>
            <a:r>
              <a:rPr lang="en-US" altLang="en-US" sz="2000" dirty="0" err="1"/>
              <a:t>Tayi</a:t>
            </a:r>
            <a:r>
              <a:rPr lang="en-US" altLang="en-US" sz="2000" dirty="0"/>
              <a:t>. Enhancing data quality in data warehouse environments. Comm. of ACM, 42:73-78, 1999</a:t>
            </a:r>
          </a:p>
          <a:p>
            <a:pPr marL="457200" indent="-457200"/>
            <a:r>
              <a:rPr lang="en-US" altLang="en-US" sz="2000" dirty="0">
                <a:solidFill>
                  <a:srgbClr val="FF0000"/>
                </a:solidFill>
              </a:rPr>
              <a:t>T. </a:t>
            </a:r>
            <a:r>
              <a:rPr lang="en-US" altLang="en-US" sz="2000" dirty="0" err="1">
                <a:solidFill>
                  <a:srgbClr val="FF0000"/>
                </a:solidFill>
              </a:rPr>
              <a:t>Dasu</a:t>
            </a:r>
            <a:r>
              <a:rPr lang="en-US" altLang="en-US" sz="2000" dirty="0">
                <a:solidFill>
                  <a:srgbClr val="FF0000"/>
                </a:solidFill>
              </a:rPr>
              <a:t> and T. Johnson.  Exploratory Data Mining and Data Cleaning. John Wiley, 2003</a:t>
            </a:r>
          </a:p>
          <a:p>
            <a:pPr marL="457200" indent="-457200"/>
            <a:r>
              <a:rPr lang="en-US" altLang="en-US" sz="2000" dirty="0">
                <a:solidFill>
                  <a:srgbClr val="FF0000"/>
                </a:solidFill>
                <a:cs typeface="Times New Roman" panose="02020603050405020304" pitchFamily="18" charset="0"/>
              </a:rPr>
              <a:t>T. </a:t>
            </a:r>
            <a:r>
              <a:rPr lang="en-US" altLang="en-US" sz="2000" dirty="0" err="1">
                <a:solidFill>
                  <a:srgbClr val="FF0000"/>
                </a:solidFill>
                <a:cs typeface="Times New Roman" panose="02020603050405020304" pitchFamily="18" charset="0"/>
              </a:rPr>
              <a:t>Dasu</a:t>
            </a:r>
            <a:r>
              <a:rPr lang="en-US" altLang="en-US" sz="2000" dirty="0">
                <a:solidFill>
                  <a:srgbClr val="FF0000"/>
                </a:solidFill>
                <a:cs typeface="Times New Roman" panose="02020603050405020304" pitchFamily="18" charset="0"/>
              </a:rPr>
              <a:t>, T. Johnson, S. </a:t>
            </a:r>
            <a:r>
              <a:rPr lang="en-US" altLang="en-US" sz="2000" dirty="0" err="1">
                <a:solidFill>
                  <a:srgbClr val="FF0000"/>
                </a:solidFill>
                <a:cs typeface="Times New Roman" panose="02020603050405020304" pitchFamily="18" charset="0"/>
              </a:rPr>
              <a:t>Muthukrishnan</a:t>
            </a:r>
            <a:r>
              <a:rPr lang="en-US" altLang="en-US" sz="2000" dirty="0">
                <a:solidFill>
                  <a:srgbClr val="FF0000"/>
                </a:solidFill>
                <a:cs typeface="Times New Roman" panose="02020603050405020304" pitchFamily="18" charset="0"/>
              </a:rPr>
              <a:t>, V. </a:t>
            </a:r>
            <a:r>
              <a:rPr lang="en-US" altLang="en-US" sz="2000" dirty="0" err="1">
                <a:solidFill>
                  <a:srgbClr val="FF0000"/>
                </a:solidFill>
                <a:cs typeface="Times New Roman" panose="02020603050405020304" pitchFamily="18" charset="0"/>
              </a:rPr>
              <a:t>Shkapenyuk</a:t>
            </a:r>
            <a:r>
              <a:rPr lang="en-US" altLang="en-US" sz="2000" dirty="0">
                <a:solidFill>
                  <a:srgbClr val="FF0000"/>
                </a:solidFill>
                <a:cs typeface="Times New Roman" panose="02020603050405020304" pitchFamily="18" charset="0"/>
              </a:rPr>
              <a:t>. </a:t>
            </a:r>
            <a:r>
              <a:rPr lang="en-US" altLang="en-US" sz="2000" u="sng" dirty="0">
                <a:solidFill>
                  <a:srgbClr val="FF0000"/>
                </a:solidFill>
                <a:cs typeface="Times New Roman" panose="02020603050405020304" pitchFamily="18" charset="0"/>
                <a:hlinkClick r:id="rId3"/>
              </a:rPr>
              <a:t>Mining Database Structure; Or, How to Build a Data Quality Browser</a:t>
            </a:r>
            <a:r>
              <a:rPr lang="en-US" altLang="en-US" sz="2000" dirty="0">
                <a:solidFill>
                  <a:srgbClr val="FF0000"/>
                </a:solidFill>
                <a:cs typeface="Times New Roman" panose="02020603050405020304" pitchFamily="18" charset="0"/>
              </a:rPr>
              <a:t>. SIGMOD’02</a:t>
            </a:r>
          </a:p>
          <a:p>
            <a:pPr marL="457200" indent="-457200"/>
            <a:r>
              <a:rPr lang="en-US" altLang="en-US" sz="2000" dirty="0">
                <a:solidFill>
                  <a:srgbClr val="FF0000"/>
                </a:solidFill>
              </a:rPr>
              <a:t>H. V. </a:t>
            </a:r>
            <a:r>
              <a:rPr lang="en-US" altLang="en-US" sz="2000" dirty="0" err="1">
                <a:solidFill>
                  <a:srgbClr val="FF0000"/>
                </a:solidFill>
              </a:rPr>
              <a:t>Jagadish</a:t>
            </a:r>
            <a:r>
              <a:rPr lang="en-US" altLang="en-US" sz="2000" dirty="0">
                <a:solidFill>
                  <a:srgbClr val="FF0000"/>
                </a:solidFill>
              </a:rPr>
              <a:t> et al., Special Issue on Data Reduction Techniques.  Bulletin of the Technical Committee on Data Engineering, 20(4), Dec. 1997</a:t>
            </a:r>
          </a:p>
          <a:p>
            <a:pPr marL="457200" indent="-457200"/>
            <a:r>
              <a:rPr lang="en-US" altLang="en-US" sz="2000" dirty="0"/>
              <a:t>D. Pyle. Data Preparation for Data Mining. Morgan Kaufmann, 1999</a:t>
            </a:r>
          </a:p>
          <a:p>
            <a:pPr marL="457200" indent="-457200"/>
            <a:r>
              <a:rPr lang="en-US" altLang="en-US" sz="2000" dirty="0"/>
              <a:t>E. Rahm and H. H. Do. Data Cleaning: Problems and Current Approaches. </a:t>
            </a:r>
            <a:r>
              <a:rPr lang="en-US" altLang="en-US" sz="2000" i="1" dirty="0"/>
              <a:t>IEEE Bulletin of the Technical Committee on Data Engineering. Vol.23, No.4</a:t>
            </a:r>
          </a:p>
          <a:p>
            <a:pPr marL="457200" indent="-457200"/>
            <a:r>
              <a:rPr lang="en-US" altLang="en-US" sz="2000" dirty="0">
                <a:solidFill>
                  <a:srgbClr val="FF0000"/>
                </a:solidFill>
              </a:rPr>
              <a:t>V. Raman and J. </a:t>
            </a:r>
            <a:r>
              <a:rPr lang="en-US" altLang="en-US" sz="2000" dirty="0" err="1">
                <a:solidFill>
                  <a:srgbClr val="FF0000"/>
                </a:solidFill>
              </a:rPr>
              <a:t>Hellerstein</a:t>
            </a:r>
            <a:r>
              <a:rPr lang="en-US" altLang="en-US" sz="2000" dirty="0">
                <a:solidFill>
                  <a:srgbClr val="FF0000"/>
                </a:solidFill>
              </a:rPr>
              <a:t>. Potters Wheel: An Interactive Framework for Data Cleaning and Transformation, VLDB’2001</a:t>
            </a:r>
            <a:endParaRPr lang="en-US" altLang="en-US" sz="2000" i="1" dirty="0">
              <a:solidFill>
                <a:srgbClr val="FF0000"/>
              </a:solidFill>
            </a:endParaRPr>
          </a:p>
          <a:p>
            <a:pPr marL="457200" indent="-457200"/>
            <a:r>
              <a:rPr lang="en-US" altLang="en-US" sz="2000" dirty="0"/>
              <a:t>T. Redman. Data Quality: Management and Technology. Bantam Books, 1992</a:t>
            </a:r>
          </a:p>
          <a:p>
            <a:pPr marL="457200" indent="-457200"/>
            <a:r>
              <a:rPr lang="en-US" altLang="en-US" sz="2000" dirty="0"/>
              <a:t>R. Wang, V. </a:t>
            </a:r>
            <a:r>
              <a:rPr lang="en-US" altLang="en-US" sz="2000" dirty="0" err="1"/>
              <a:t>Storey</a:t>
            </a:r>
            <a:r>
              <a:rPr lang="en-US" altLang="en-US" sz="2000" dirty="0"/>
              <a:t>, and C. Firth. A framework for analysis of data quality research. IEEE Trans. Knowledge and Data Engineering, 7:623-640, 1995</a:t>
            </a:r>
          </a:p>
        </p:txBody>
      </p:sp>
    </p:spTree>
    <p:extLst>
      <p:ext uri="{BB962C8B-B14F-4D97-AF65-F5344CB8AC3E}">
        <p14:creationId xmlns:p14="http://schemas.microsoft.com/office/powerpoint/2010/main" val="146173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 The way forward …</a:t>
            </a:r>
            <a:endParaRPr lang="en-US" dirty="0"/>
          </a:p>
        </p:txBody>
      </p:sp>
      <p:pic>
        <p:nvPicPr>
          <p:cNvPr id="4" name="Picture 3"/>
          <p:cNvPicPr>
            <a:picLocks noChangeAspect="1"/>
          </p:cNvPicPr>
          <p:nvPr/>
        </p:nvPicPr>
        <p:blipFill>
          <a:blip r:embed="rId2"/>
          <a:stretch>
            <a:fillRect/>
          </a:stretch>
        </p:blipFill>
        <p:spPr>
          <a:xfrm>
            <a:off x="2235861" y="1008628"/>
            <a:ext cx="7458740" cy="5688377"/>
          </a:xfrm>
          <a:prstGeom prst="rect">
            <a:avLst/>
          </a:prstGeom>
        </p:spPr>
      </p:pic>
    </p:spTree>
    <p:extLst>
      <p:ext uri="{BB962C8B-B14F-4D97-AF65-F5344CB8AC3E}">
        <p14:creationId xmlns:p14="http://schemas.microsoft.com/office/powerpoint/2010/main" val="107800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90" y="2417495"/>
            <a:ext cx="11811694" cy="2319182"/>
          </a:xfrm>
          <a:prstGeom prst="rect">
            <a:avLst/>
          </a:prstGeom>
        </p:spPr>
      </p:pic>
    </p:spTree>
    <p:extLst>
      <p:ext uri="{BB962C8B-B14F-4D97-AF65-F5344CB8AC3E}">
        <p14:creationId xmlns:p14="http://schemas.microsoft.com/office/powerpoint/2010/main" val="5217967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24399</TotalTime>
  <Words>6255</Words>
  <Application>Microsoft Macintosh PowerPoint</Application>
  <PresentationFormat>Custom</PresentationFormat>
  <Paragraphs>770</Paragraphs>
  <Slides>84</Slides>
  <Notes>61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84</vt:i4>
      </vt:variant>
    </vt:vector>
  </HeadingPairs>
  <TitlesOfParts>
    <vt:vector size="88" baseType="lpstr">
      <vt:lpstr>Retrospect</vt:lpstr>
      <vt:lpstr>Equation</vt:lpstr>
      <vt:lpstr>Chart</vt:lpstr>
      <vt:lpstr>Bitmap Image</vt:lpstr>
      <vt:lpstr>Data Preprocessing</vt:lpstr>
      <vt:lpstr> What is Data Preprocessing? — Major Tasks </vt:lpstr>
      <vt:lpstr>Why Preprocess the Data? - Data Quality Issues </vt:lpstr>
      <vt:lpstr>Data Issues</vt:lpstr>
      <vt:lpstr>Data Quality Issues …</vt:lpstr>
      <vt:lpstr>Chapter 3: Data Preprocessing</vt:lpstr>
      <vt:lpstr>Data Cleaning</vt:lpstr>
      <vt:lpstr>PowerPoint Presentation</vt:lpstr>
      <vt:lpstr>Examples</vt:lpstr>
      <vt:lpstr>Example</vt:lpstr>
      <vt:lpstr>PowerPoint Presentation</vt:lpstr>
      <vt:lpstr>Incomplete (Missing) Data</vt:lpstr>
      <vt:lpstr>Handling Missing data</vt:lpstr>
      <vt:lpstr>PowerPoint Presentation</vt:lpstr>
      <vt:lpstr>How to Handle Missing Data?</vt:lpstr>
      <vt:lpstr>Noisy Data</vt:lpstr>
      <vt:lpstr>How to Handle Noisy Data?</vt:lpstr>
      <vt:lpstr>Binning Methods for Data Smoothing</vt:lpstr>
      <vt:lpstr>Data Cleaning as a Process</vt:lpstr>
      <vt:lpstr>Why is Metadata Important</vt:lpstr>
      <vt:lpstr>Chapter 3: Data Preprocessing</vt:lpstr>
      <vt:lpstr>Data Integration</vt:lpstr>
      <vt:lpstr>Handling Redundancy in Data Integration</vt:lpstr>
      <vt:lpstr>Correlation Analysis (for Categorical Data)</vt:lpstr>
      <vt:lpstr>Chi-Square Calculation: An Example</vt:lpstr>
      <vt:lpstr>Variance for Single Variable (Numerical Data)</vt:lpstr>
      <vt:lpstr>Covariance for Two Variables </vt:lpstr>
      <vt:lpstr>Example:  Calculation of Covariance</vt:lpstr>
      <vt:lpstr>Correlation between Two Numerical Variables</vt:lpstr>
      <vt:lpstr>Visualizing Changes of Correlation Coefficient</vt:lpstr>
      <vt:lpstr>Covariance Matrix</vt:lpstr>
      <vt:lpstr>Chapter 3: Data Preprocessing</vt:lpstr>
      <vt:lpstr>Data Reduction</vt:lpstr>
      <vt:lpstr>Data Reduction: Parametric vs. Non-Parametric Methods </vt:lpstr>
      <vt:lpstr>Parametric Data Reduction: Regression Analysis</vt:lpstr>
      <vt:lpstr>Linear and Multiple Regression</vt:lpstr>
      <vt:lpstr>Multiple Regression and Log-Linear Models</vt:lpstr>
      <vt:lpstr>Data Transformation – Simple Conversion</vt:lpstr>
      <vt:lpstr>Discretization </vt:lpstr>
      <vt:lpstr>Data Discretization Methods</vt:lpstr>
      <vt:lpstr>Simple Discretization: Binning</vt:lpstr>
      <vt:lpstr>Example: Binning Methods for Data Smoothing</vt:lpstr>
      <vt:lpstr>Discretization Without Supervision: Binning vs. Clustering</vt:lpstr>
      <vt:lpstr>Histogram Analysis</vt:lpstr>
      <vt:lpstr>Example</vt:lpstr>
      <vt:lpstr>Another Example …</vt:lpstr>
      <vt:lpstr>Equi – Width and Equi - Frequency</vt:lpstr>
      <vt:lpstr>Clustering</vt:lpstr>
      <vt:lpstr>Cluster Analysis …</vt:lpstr>
      <vt:lpstr>Sampling</vt:lpstr>
      <vt:lpstr>Types of Sampling</vt:lpstr>
      <vt:lpstr>Sample Size</vt:lpstr>
      <vt:lpstr>Data Cube Aggregation</vt:lpstr>
      <vt:lpstr>Aggregation …</vt:lpstr>
      <vt:lpstr>Data Compression</vt:lpstr>
      <vt:lpstr> Wavelet Transform: A Data Compression Technique</vt:lpstr>
      <vt:lpstr>Wavelet Transformation </vt:lpstr>
      <vt:lpstr>Wavelet Decomposition</vt:lpstr>
      <vt:lpstr>Example – Human Activity Recognition?</vt:lpstr>
      <vt:lpstr>Example …?</vt:lpstr>
      <vt:lpstr>Example …</vt:lpstr>
      <vt:lpstr>PowerPoint Presentation</vt:lpstr>
      <vt:lpstr>PowerPoint Presentation</vt:lpstr>
      <vt:lpstr>Why Wavelet Transform?</vt:lpstr>
      <vt:lpstr>Data Transformation</vt:lpstr>
      <vt:lpstr>Normalization</vt:lpstr>
      <vt:lpstr>Answer the following</vt:lpstr>
      <vt:lpstr>Discretization by Classification &amp; Correlation Analysis</vt:lpstr>
      <vt:lpstr>Concept Hierarchy Generation</vt:lpstr>
      <vt:lpstr>Concept Hierarchy Generation for Nominal Data</vt:lpstr>
      <vt:lpstr>Automatic Concept Hierarchy Generation</vt:lpstr>
      <vt:lpstr>Chapter 3: Data Preprocessing</vt:lpstr>
      <vt:lpstr>Dimensionality Reduction</vt:lpstr>
      <vt:lpstr>Dimensionality Reduction Techniques</vt:lpstr>
      <vt:lpstr>Principal Component Analysis (PCA)</vt:lpstr>
      <vt:lpstr>Principal Component Analysis (Method)</vt:lpstr>
      <vt:lpstr>Example - PCA</vt:lpstr>
      <vt:lpstr>Example: dimension reduction</vt:lpstr>
      <vt:lpstr>Attribute Subset Selection</vt:lpstr>
      <vt:lpstr>Heuristic Search in Attribute Selection</vt:lpstr>
      <vt:lpstr>Attribute Creation (Feature Generation)</vt:lpstr>
      <vt:lpstr>Summary</vt:lpstr>
      <vt:lpstr>References</vt:lpstr>
      <vt:lpstr>Data Wrangling … The way forward …</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Mian Muhammad Awais</cp:lastModifiedBy>
  <cp:revision>1061</cp:revision>
  <cp:lastPrinted>2016-09-06T14:57:34Z</cp:lastPrinted>
  <dcterms:created xsi:type="dcterms:W3CDTF">2014-06-02T15:06:14Z</dcterms:created>
  <dcterms:modified xsi:type="dcterms:W3CDTF">2019-02-19T02:33:16Z</dcterms:modified>
</cp:coreProperties>
</file>